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9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78" r:id="rId26"/>
    <p:sldId id="275" r:id="rId27"/>
    <p:sldId id="276" r:id="rId28"/>
    <p:sldId id="277" r:id="rId29"/>
    <p:sldId id="290" r:id="rId30"/>
    <p:sldId id="303" r:id="rId31"/>
    <p:sldId id="302" r:id="rId32"/>
    <p:sldId id="301" r:id="rId33"/>
    <p:sldId id="300" r:id="rId34"/>
    <p:sldId id="299" r:id="rId35"/>
    <p:sldId id="298" r:id="rId36"/>
    <p:sldId id="297" r:id="rId37"/>
    <p:sldId id="296" r:id="rId38"/>
    <p:sldId id="295" r:id="rId39"/>
    <p:sldId id="294" r:id="rId40"/>
    <p:sldId id="293" r:id="rId41"/>
    <p:sldId id="292" r:id="rId42"/>
    <p:sldId id="291" r:id="rId43"/>
    <p:sldId id="323" r:id="rId44"/>
    <p:sldId id="322" r:id="rId45"/>
    <p:sldId id="321" r:id="rId46"/>
    <p:sldId id="320" r:id="rId47"/>
    <p:sldId id="319" r:id="rId48"/>
    <p:sldId id="318" r:id="rId49"/>
    <p:sldId id="317" r:id="rId50"/>
    <p:sldId id="316" r:id="rId51"/>
    <p:sldId id="315" r:id="rId52"/>
    <p:sldId id="314" r:id="rId53"/>
    <p:sldId id="313" r:id="rId54"/>
    <p:sldId id="312" r:id="rId55"/>
    <p:sldId id="311" r:id="rId56"/>
    <p:sldId id="310" r:id="rId57"/>
    <p:sldId id="309" r:id="rId58"/>
    <p:sldId id="308" r:id="rId59"/>
    <p:sldId id="307" r:id="rId60"/>
    <p:sldId id="306" r:id="rId61"/>
    <p:sldId id="305" r:id="rId62"/>
    <p:sldId id="304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ECB25D-8BA1-451F-B1EC-E32426C4B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5A4D9A6-289E-40C4-9594-9080A1C5B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863558-429F-4BE5-BD8D-670FBDEA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ADD793-EB98-4F10-BF54-2D013650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E0DEE6-AC59-44E4-B37E-3316C07C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18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F9ED32-AD9D-4327-AC7C-56EF09BA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393E72E-51D1-4DFB-9A2A-9EEC63FF2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CDFDFA-5953-47FC-8077-0CB8E969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724B3E-644D-4321-8978-AE49F99F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87F15-89ED-4077-AE85-43B7941D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69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F0ACDC0-1ED1-41F0-81D7-E92A66A7B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330219-B162-4D7E-9672-5A185358E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2AA0B3-07F2-4C0F-B375-D0C73182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49138B-F12C-473B-8A1C-331B2F57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EEF31-4BE7-42F7-AF5B-C0D0DDED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02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D13FB8-C559-456A-8D27-00CFE1B6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DA6D53-4AA5-4523-A501-DB393D8B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7D9769-1EB1-4987-92BB-F8403E03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87192F-47B1-48BF-B0DC-428060BB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BCD0EC-BD94-4297-86E0-483B5828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750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5DB52D-E048-47B5-AFF7-7A630572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B0EC53-E7EC-49B1-8CE0-F2596BBE8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814C36-06BD-4D71-99E8-058CD32D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715001-6D98-4465-A4BE-8197448C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6D1233-7885-4DD6-B0E0-55AFDD7E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59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2F6EC-A3AC-4AAB-8F3F-D7359961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6160BA-215F-4EC9-94EF-9A47F2DD5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BDD8D3-1932-4D30-91C1-1AEAEF7C7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B0AF84-B097-4B69-8B6B-0E8D18C0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A4633C-508A-4E38-AEE5-E24FFA52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22EC0E-7F59-4FF9-9802-ED613B3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09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8123D-1E3A-4BBF-B1AD-1EB22EA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60774F-06B8-419B-BAF9-C67685B3D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2CA59F-06A5-43D3-A4DD-AC80F9E48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A19543-746E-4F35-B96A-B838CFDFB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603BF-F012-4205-B8EC-617512730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8C28CE3-2B2B-432D-A998-03FBD776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2043DAF-938E-4297-896A-274E0D76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EBED149-0A88-4FAF-B260-DC44DA38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1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08FA4-7203-4BF8-A4B7-74B531A1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0BBE24-070F-4922-B3FB-856EEB28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A83692-E8C4-4313-9F33-3D577DA2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4E23A9-2435-486C-8DB6-1AEF4565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14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81F60C3-B7F2-4C30-AF7D-4F2DB117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7FC4491-A9FC-4458-AA3C-FA8B11DB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4C41C6-B318-456D-B1E5-7B60590E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1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71B66-BB04-4328-BFAD-A83CB88B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EF1E33-2A79-4333-A2BD-D6239D04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C57587-A6F4-4BBB-BDEE-EF38A6C9D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AC0CEF-A483-419F-8FDC-5E572853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15B623-2ADA-45D2-9AA1-03677428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09DE4C-3204-4E41-8293-DA1DCBE8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84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5EF20-A9ED-4111-9023-93711736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445D4DF-1BD2-4F74-9BA0-16A868F4D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C2AD4A-F2D8-4C64-AA66-2084A4C2F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87C9B5-ABBE-4B62-8448-461C2A6AC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25AB49-08F4-464B-B1B3-52412D1E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2A2DBB-E672-4C86-BE99-F7E14F9E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05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B05B8AC-8CEB-48B4-9237-DC8F21A55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B0537E-55A6-41AC-853F-90F627FA0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7F6239-7139-4B72-8976-6988C6D84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BF79-A1DF-443F-83B3-5A8CE053FC69}" type="datetimeFigureOut">
              <a:rPr lang="it-IT" smtClean="0"/>
              <a:t>08/07/2019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6D24EA-4F31-4BB0-AC40-AE9F51145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7B7DF1-9EE2-4FEF-A9AC-63F3FF54E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38B62-DBE2-4333-946E-8155B91AE9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18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119C5D-782A-498F-A213-C216D281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Custom IP AXI</a:t>
            </a:r>
            <a:r>
              <a:rPr lang="it-IT"/>
              <a:t>: GPIO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13892-0C8A-481B-81C9-C1155E56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/>
              <a:t>Realizzare un componente GPIO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Connettere il componente al bus AXI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Implementare i driver per la gestione del componente </a:t>
            </a:r>
          </a:p>
        </p:txBody>
      </p:sp>
    </p:spTree>
    <p:extLst>
      <p:ext uri="{BB962C8B-B14F-4D97-AF65-F5344CB8AC3E}">
        <p14:creationId xmlns:p14="http://schemas.microsoft.com/office/powerpoint/2010/main" val="417396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0C172-5700-462E-81D2-F58C53EB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Driver Standalone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9FFEAA-6A59-4846-BFA0-34700B9E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273"/>
            <a:ext cx="10515600" cy="4351338"/>
          </a:xfrm>
        </p:spPr>
        <p:txBody>
          <a:bodyPr/>
          <a:lstStyle/>
          <a:p>
            <a:r>
              <a:rPr lang="it-IT"/>
              <a:t>Interazione diretta con l’hardware e la PS della </a:t>
            </a:r>
            <a:r>
              <a:rPr lang="it-IT" err="1"/>
              <a:t>Zynq</a:t>
            </a:r>
            <a:r>
              <a:rPr lang="it-IT"/>
              <a:t> 7000, composta da </a:t>
            </a:r>
            <a:r>
              <a:rPr lang="it-IT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Cortex-A9</a:t>
            </a:r>
            <a:r>
              <a:rPr lang="it-IT"/>
              <a:t> e un </a:t>
            </a:r>
            <a:r>
              <a:rPr lang="it-IT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GIC pl390 interrupt controller</a:t>
            </a:r>
          </a:p>
        </p:txBody>
      </p:sp>
      <p:pic>
        <p:nvPicPr>
          <p:cNvPr id="7170" name="Picture 2" descr="https://lh5.googleusercontent.com/3kLuIMgMsRFvm9ARTmgbKIHex_cwp5a_iqNJj21jS5wzM-G9b_h3vZ1ZqqkVo32d837EhvJysShI7qwl_z8Y9ahlZdRjCdr1vC_oREf86hIl_GKQhpEYuJy4_0jRUwaODH2kQgmpFLk">
            <a:extLst>
              <a:ext uri="{FF2B5EF4-FFF2-40B4-BE49-F238E27FC236}">
                <a16:creationId xmlns:a16="http://schemas.microsoft.com/office/drawing/2014/main" id="{A5C34052-0621-4321-8C14-DBB208C9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48" y="2388096"/>
            <a:ext cx="6893420" cy="421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74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2FA118-2293-48E2-BB14-4BB74F67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Driver Standalone - Configurazione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7366DA-68CA-4125-8639-C90103B8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/>
              <a:t>Configurazione del GIC tramite driver forniti da </a:t>
            </a:r>
            <a:r>
              <a:rPr lang="it-IT" i="1" err="1"/>
              <a:t>Xilinx</a:t>
            </a:r>
            <a:r>
              <a:rPr lang="it-IT"/>
              <a:t> nella libreria </a:t>
            </a:r>
            <a:r>
              <a:rPr lang="it-IT" i="1" err="1"/>
              <a:t>scugic</a:t>
            </a:r>
            <a:r>
              <a:rPr lang="it-IT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Abilitare la gestione delle eccezioni relative al GIC (opzionale)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Registrare gli </a:t>
            </a:r>
            <a:r>
              <a:rPr lang="it-IT" b="1" err="1"/>
              <a:t>handler</a:t>
            </a:r>
            <a:r>
              <a:rPr lang="it-IT"/>
              <a:t> alle 3 linee di interruzione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Abilitazione linee di interruzione</a:t>
            </a:r>
          </a:p>
        </p:txBody>
      </p:sp>
    </p:spTree>
    <p:extLst>
      <p:ext uri="{BB962C8B-B14F-4D97-AF65-F5344CB8AC3E}">
        <p14:creationId xmlns:p14="http://schemas.microsoft.com/office/powerpoint/2010/main" val="137376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741C0B-5821-459E-AAD9-79837219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Driver Standalone - ISR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EB473D-83E0-432D-BC61-3AE17A38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/>
              <a:t>Disabilitazione interruzioni globali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Verica quale delle linee chiedono di essere servite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Da l’</a:t>
            </a:r>
            <a:r>
              <a:rPr lang="it-IT" i="1"/>
              <a:t>ACK</a:t>
            </a:r>
            <a:r>
              <a:rPr lang="it-IT"/>
              <a:t> alle linee pendenti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Riabilita le interruzioni globali del componente</a:t>
            </a:r>
          </a:p>
          <a:p>
            <a:endParaRPr lang="it-IT"/>
          </a:p>
        </p:txBody>
      </p:sp>
      <p:pic>
        <p:nvPicPr>
          <p:cNvPr id="5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9BD75DFB-97E2-4155-A3BC-C1198A284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3477"/>
            <a:ext cx="7217575" cy="22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9FEE5-EFD1-46F9-A638-80F465B9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Driver Linux – Kernel Mode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74E36A-957E-496B-9078-52AF12C9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Driver scritto sotto forma di modulo kernel e inserito </a:t>
            </a:r>
            <a:r>
              <a:rPr lang="it-IT" i="1"/>
              <a:t>dinamicamente</a:t>
            </a:r>
            <a:r>
              <a:rPr lang="it-IT"/>
              <a:t> all’interno del kernel fornendo più flessibilità rispetto al </a:t>
            </a:r>
            <a:r>
              <a:rPr lang="it-IT" i="1"/>
              <a:t>«building statico».</a:t>
            </a:r>
          </a:p>
          <a:p>
            <a:endParaRPr lang="it-IT" i="1"/>
          </a:p>
          <a:p>
            <a:r>
              <a:rPr lang="it-IT"/>
              <a:t>Nei SO UNIX le periferiche (</a:t>
            </a:r>
            <a:r>
              <a:rPr lang="it-IT" i="1"/>
              <a:t>/</a:t>
            </a:r>
            <a:r>
              <a:rPr lang="it-IT" i="1" err="1"/>
              <a:t>dev</a:t>
            </a:r>
            <a:r>
              <a:rPr lang="it-IT"/>
              <a:t>) sono rappresentate da due tipologie speciali di file</a:t>
            </a:r>
            <a:r>
              <a:rPr lang="it-IT" i="1"/>
              <a:t>:</a:t>
            </a:r>
          </a:p>
          <a:p>
            <a:pPr lvl="1"/>
            <a:r>
              <a:rPr lang="it-IT"/>
              <a:t>Device a </a:t>
            </a:r>
            <a:r>
              <a:rPr lang="it-IT" b="1"/>
              <a:t>Blocchi</a:t>
            </a:r>
            <a:r>
              <a:rPr lang="it-IT"/>
              <a:t>: dispositivi che effettuano operazioni di I/O per blocchi di bytes (memorie di massa)</a:t>
            </a:r>
          </a:p>
          <a:p>
            <a:pPr lvl="1"/>
            <a:r>
              <a:rPr lang="it-IT"/>
              <a:t>Device a </a:t>
            </a:r>
            <a:r>
              <a:rPr lang="it-IT" b="1"/>
              <a:t>Caratteri</a:t>
            </a:r>
            <a:r>
              <a:rPr lang="it-IT"/>
              <a:t>: dispositivi seriali/paralleli che comunicano a caratteri.</a:t>
            </a:r>
          </a:p>
          <a:p>
            <a:pPr marL="457200" lvl="1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								</a:t>
            </a:r>
          </a:p>
        </p:txBody>
      </p:sp>
    </p:spTree>
    <p:extLst>
      <p:ext uri="{BB962C8B-B14F-4D97-AF65-F5344CB8AC3E}">
        <p14:creationId xmlns:p14="http://schemas.microsoft.com/office/powerpoint/2010/main" val="201339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8DFFD9-55B3-4E34-8ECA-19D58FF1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Modulo Kernel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794541C-7D6F-483D-A051-DE76B08D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103"/>
            <a:ext cx="6585166" cy="4264319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DF54C2-F977-4916-A53A-BCF61777FC24}"/>
              </a:ext>
            </a:extLst>
          </p:cNvPr>
          <p:cNvSpPr txBox="1"/>
          <p:nvPr/>
        </p:nvSpPr>
        <p:spPr>
          <a:xfrm>
            <a:off x="7634056" y="1836838"/>
            <a:ext cx="37197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/>
              <a:t>Il device all'interno del sistema operativo Linux è visto come un </a:t>
            </a:r>
            <a:r>
              <a:rPr lang="it-IT" sz="2800" b="1"/>
              <a:t>file</a:t>
            </a:r>
            <a:r>
              <a:rPr lang="it-IT" sz="2800"/>
              <a:t>, per cui il device driver</a:t>
            </a:r>
          </a:p>
          <a:p>
            <a:pPr algn="just"/>
            <a:r>
              <a:rPr lang="it-IT" sz="2800"/>
              <a:t>deve implementare tutte le </a:t>
            </a:r>
            <a:r>
              <a:rPr lang="it-IT" sz="2800" i="1"/>
              <a:t>system-call</a:t>
            </a:r>
            <a:r>
              <a:rPr lang="it-IT" sz="2800"/>
              <a:t> per l'interfacciamento con un file.</a:t>
            </a:r>
          </a:p>
        </p:txBody>
      </p:sp>
    </p:spTree>
    <p:extLst>
      <p:ext uri="{BB962C8B-B14F-4D97-AF65-F5344CB8AC3E}">
        <p14:creationId xmlns:p14="http://schemas.microsoft.com/office/powerpoint/2010/main" val="409263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1DF281-432F-4D44-9DD6-70ECC11C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Modulo Kernel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F9C6D4F-E3E6-4880-8C61-9B910BB13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8343"/>
            <a:ext cx="10321190" cy="4192680"/>
          </a:xfrm>
        </p:spPr>
      </p:pic>
    </p:spTree>
    <p:extLst>
      <p:ext uri="{BB962C8B-B14F-4D97-AF65-F5344CB8AC3E}">
        <p14:creationId xmlns:p14="http://schemas.microsoft.com/office/powerpoint/2010/main" val="17920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05345A-12B4-4746-A228-29B25E01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/>
              <a:t>Astrazione del componente GPIO 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1C5E68A-0CD4-4485-81EC-E6EE3EAAD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3219"/>
            <a:ext cx="7848600" cy="580478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210CB9-2242-47E1-B81D-7E03733E16F8}"/>
              </a:ext>
            </a:extLst>
          </p:cNvPr>
          <p:cNvSpPr txBox="1"/>
          <p:nvPr/>
        </p:nvSpPr>
        <p:spPr>
          <a:xfrm>
            <a:off x="7944775" y="3263111"/>
            <a:ext cx="3409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/>
              <a:t>Il modulo dispone di una </a:t>
            </a:r>
            <a:r>
              <a:rPr lang="it-IT" sz="2800" b="1" u="sng"/>
              <a:t>lista</a:t>
            </a:r>
            <a:r>
              <a:rPr lang="it-IT" sz="2800"/>
              <a:t> per la gestione di più device.</a:t>
            </a:r>
          </a:p>
        </p:txBody>
      </p:sp>
    </p:spTree>
    <p:extLst>
      <p:ext uri="{BB962C8B-B14F-4D97-AF65-F5344CB8AC3E}">
        <p14:creationId xmlns:p14="http://schemas.microsoft.com/office/powerpoint/2010/main" val="6998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E30B2-C535-4F00-823B-B55898B8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89" y="116551"/>
            <a:ext cx="10515600" cy="1325563"/>
          </a:xfrm>
        </p:spPr>
        <p:txBody>
          <a:bodyPr/>
          <a:lstStyle/>
          <a:p>
            <a:r>
              <a:rPr lang="it-IT"/>
              <a:t>Probe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2A43437-99FA-4343-9B99-368114387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9" y="2451000"/>
            <a:ext cx="8413209" cy="413039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4CE18-B669-4E61-BD17-A2980014EB64}"/>
              </a:ext>
            </a:extLst>
          </p:cNvPr>
          <p:cNvSpPr txBox="1"/>
          <p:nvPr/>
        </p:nvSpPr>
        <p:spPr>
          <a:xfrm>
            <a:off x="539989" y="1188525"/>
            <a:ext cx="11105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Il kernel effettuerà una chiamata alla funzione </a:t>
            </a:r>
            <a:r>
              <a:rPr lang="it-IT" b="1"/>
              <a:t>probe</a:t>
            </a:r>
            <a:r>
              <a:rPr lang="it-IT"/>
              <a:t>  per ciascun device che presenta il campo </a:t>
            </a:r>
            <a:r>
              <a:rPr lang="it-IT" i="1" err="1"/>
              <a:t>compatible</a:t>
            </a:r>
            <a:r>
              <a:rPr lang="it-IT" i="1"/>
              <a:t> </a:t>
            </a:r>
            <a:r>
              <a:rPr lang="it-IT"/>
              <a:t>uguale a quello</a:t>
            </a:r>
            <a:r>
              <a:rPr lang="it-IT" i="1"/>
              <a:t> </a:t>
            </a:r>
            <a:r>
              <a:rPr lang="it-IT"/>
              <a:t>specificato all’interno della struttura </a:t>
            </a:r>
            <a:r>
              <a:rPr lang="it-IT" i="1" err="1"/>
              <a:t>of_device_id</a:t>
            </a:r>
            <a:r>
              <a:rPr lang="it-IT"/>
              <a:t>. La funzione ha il compito di allocare la lista se essa è ancora vuota, effettuare tutte le operazione necessarie per l’inizializzazione del device chiamando la funzione </a:t>
            </a:r>
            <a:r>
              <a:rPr lang="it-IT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GPIO_Init</a:t>
            </a:r>
            <a:r>
              <a:rPr lang="it-IT"/>
              <a:t> e infine di aggiungere l‘oggetto alla lista.</a:t>
            </a: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55099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5BA84AB-B3D7-4846-9CF2-E4137DB6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6" y="2350781"/>
            <a:ext cx="7365575" cy="32572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ED8EB0-A88A-41ED-9FDC-C3A698F62521}"/>
              </a:ext>
            </a:extLst>
          </p:cNvPr>
          <p:cNvSpPr txBox="1"/>
          <p:nvPr/>
        </p:nvSpPr>
        <p:spPr>
          <a:xfrm>
            <a:off x="588816" y="1393796"/>
            <a:ext cx="1074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La probe effettua una chiamata alla funzione </a:t>
            </a:r>
            <a:r>
              <a:rPr lang="it-IT" err="1"/>
              <a:t>GPIO_Init</a:t>
            </a:r>
            <a:r>
              <a:rPr lang="it-IT"/>
              <a:t> per inizializzare la </a:t>
            </a:r>
            <a:r>
              <a:rPr lang="it-IT" err="1"/>
              <a:t>struct</a:t>
            </a:r>
            <a:r>
              <a:rPr lang="it-IT"/>
              <a:t> che astrae il device GPIO, puntata da </a:t>
            </a:r>
            <a:r>
              <a:rPr lang="it-IT" b="1" err="1"/>
              <a:t>GPIO_ptr</a:t>
            </a:r>
            <a:r>
              <a:rPr lang="it-IT"/>
              <a:t>, passando i seguenti parametri:</a:t>
            </a:r>
            <a:endParaRPr lang="it-IT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15EE05-B377-4D90-84AD-4D33826E787A}"/>
              </a:ext>
            </a:extLst>
          </p:cNvPr>
          <p:cNvSpPr txBox="1"/>
          <p:nvPr/>
        </p:nvSpPr>
        <p:spPr>
          <a:xfrm>
            <a:off x="621434" y="5734975"/>
            <a:ext cx="107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Il puntatore alla </a:t>
            </a:r>
            <a:r>
              <a:rPr lang="it-IT" err="1"/>
              <a:t>struct</a:t>
            </a:r>
            <a:r>
              <a:rPr lang="it-IT"/>
              <a:t> class </a:t>
            </a:r>
            <a:r>
              <a:rPr lang="it-IT" b="1" err="1"/>
              <a:t>Gpio_class</a:t>
            </a:r>
            <a:r>
              <a:rPr lang="it-IT" b="1"/>
              <a:t> </a:t>
            </a:r>
            <a:r>
              <a:rPr lang="it-IT"/>
              <a:t>deve essere stato precedentemente inizializzato mediante la chiamata a: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FE4A66F-D40E-4AF8-A0B6-F9824D6BE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2" y="6226852"/>
            <a:ext cx="6714950" cy="40089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EFB10E-1176-4478-A4A9-2F63F09E41A7}"/>
              </a:ext>
            </a:extLst>
          </p:cNvPr>
          <p:cNvSpPr txBox="1"/>
          <p:nvPr/>
        </p:nvSpPr>
        <p:spPr>
          <a:xfrm>
            <a:off x="8806649" y="2680137"/>
            <a:ext cx="2290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Handler</a:t>
            </a:r>
            <a:r>
              <a:rPr lang="it-IT"/>
              <a:t> dell’interruzione; ridefinito all’interno del modulo kernel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C2A1D8F-564A-4B71-85A3-69F9B15FCDFA}"/>
              </a:ext>
            </a:extLst>
          </p:cNvPr>
          <p:cNvCxnSpPr/>
          <p:nvPr/>
        </p:nvCxnSpPr>
        <p:spPr>
          <a:xfrm flipH="1">
            <a:off x="6498454" y="3365509"/>
            <a:ext cx="2459115" cy="59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olo 1">
            <a:extLst>
              <a:ext uri="{FF2B5EF4-FFF2-40B4-BE49-F238E27FC236}">
                <a16:creationId xmlns:a16="http://schemas.microsoft.com/office/drawing/2014/main" id="{E9EF4C8C-1FF8-4861-9F43-A089640B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89" y="116551"/>
            <a:ext cx="10515600" cy="1325563"/>
          </a:xfrm>
        </p:spPr>
        <p:txBody>
          <a:bodyPr/>
          <a:lstStyle/>
          <a:p>
            <a:r>
              <a:rPr lang="it-IT"/>
              <a:t>Probe – Chiamata a </a:t>
            </a:r>
            <a:r>
              <a:rPr lang="it-IT" err="1"/>
              <a:t>GPIO_Init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8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EFA8E-BC14-4632-82AC-13AA8736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GPIO_Init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BF62BE-6D82-49C7-81A2-9BF598B9C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349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b="1" u="sng"/>
              <a:t>Allocare</a:t>
            </a:r>
            <a:r>
              <a:rPr lang="it-IT"/>
              <a:t> un </a:t>
            </a:r>
            <a:r>
              <a:rPr lang="it-IT" b="1" u="sng"/>
              <a:t>range di Major e minor </a:t>
            </a:r>
            <a:r>
              <a:rPr lang="it-IT" b="1" u="sng" err="1"/>
              <a:t>numbers</a:t>
            </a:r>
            <a:r>
              <a:rPr lang="it-IT"/>
              <a:t> per il device a caratteri</a:t>
            </a: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5ABF76D-9A23-4F14-ACEB-502C8DB42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4627"/>
            <a:ext cx="10743920" cy="121838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A113BB1-409E-4DB7-8397-98DDBB12CD54}"/>
              </a:ext>
            </a:extLst>
          </p:cNvPr>
          <p:cNvSpPr txBox="1">
            <a:spLocks/>
          </p:cNvSpPr>
          <p:nvPr/>
        </p:nvSpPr>
        <p:spPr>
          <a:xfrm>
            <a:off x="838200" y="4179562"/>
            <a:ext cx="10743920" cy="91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it-IT" b="1" u="sng"/>
              <a:t>Inizializzare</a:t>
            </a:r>
            <a:r>
              <a:rPr lang="it-IT"/>
              <a:t> la struttura </a:t>
            </a:r>
            <a:r>
              <a:rPr lang="it-IT" b="1" u="sng" err="1"/>
              <a:t>cdev</a:t>
            </a:r>
            <a:r>
              <a:rPr lang="it-IT" b="1" u="sng"/>
              <a:t> specificando la struttura file </a:t>
            </a:r>
            <a:r>
              <a:rPr lang="it-IT" b="1" u="sng" err="1"/>
              <a:t>operations</a:t>
            </a:r>
            <a:r>
              <a:rPr lang="it-IT" b="1" u="sng"/>
              <a:t> </a:t>
            </a:r>
            <a:r>
              <a:rPr lang="it-IT"/>
              <a:t>associata al device a caratteri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ED81E8-6C20-4956-8C95-2357CC568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03782"/>
            <a:ext cx="6373004" cy="7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9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B0207-7CE6-4D23-861D-33AE1ABB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Connessione del componente al bus AXI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A48FCB-0405-43F9-A665-B672CFAF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465"/>
            <a:ext cx="11069407" cy="288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Inserimento del componente GPIO realizzato all’interno di un </a:t>
            </a:r>
            <a:r>
              <a:rPr lang="it-IT" b="1" err="1"/>
              <a:t>wrapper</a:t>
            </a:r>
            <a:r>
              <a:rPr lang="it-IT"/>
              <a:t> fornito da </a:t>
            </a:r>
            <a:r>
              <a:rPr lang="it-IT" err="1"/>
              <a:t>Vivado</a:t>
            </a:r>
            <a:r>
              <a:rPr lang="it-IT"/>
              <a:t> per l’implementazione dell’interfaccia AXI</a:t>
            </a:r>
          </a:p>
        </p:txBody>
      </p:sp>
      <p:pic>
        <p:nvPicPr>
          <p:cNvPr id="2050" name="Picture 2" descr="https://lh4.googleusercontent.com/tAZ5IylQvR96lNhL9Jvl4BVkzwOUGQqibbbg3L9x-FsgFBvApv6W2cm0LrufyPM10tg7eZPJtV4RlGpaJP5DflTRnpW-BN_wHV-6DAm_StPtq4FdZ7fP5YFmtjYMvrMseOwj8JZU97Q">
            <a:extLst>
              <a:ext uri="{FF2B5EF4-FFF2-40B4-BE49-F238E27FC236}">
                <a16:creationId xmlns:a16="http://schemas.microsoft.com/office/drawing/2014/main" id="{F6F81AAC-B537-434F-919B-8A6F8D17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00" y="2528223"/>
            <a:ext cx="6309848" cy="41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89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E179F-A112-450A-A54B-D4BCB186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GPIO_Init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C8CD503-62CB-4916-BC20-E60E2A20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4773"/>
            <a:ext cx="11226553" cy="1325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it-IT" b="1" u="sng"/>
              <a:t>Creazione del device </a:t>
            </a:r>
            <a:r>
              <a:rPr lang="it-IT"/>
              <a:t>all'interno del </a:t>
            </a:r>
            <a:r>
              <a:rPr lang="it-IT" b="1" u="sng"/>
              <a:t>filesystem</a:t>
            </a:r>
            <a:r>
              <a:rPr lang="it-IT"/>
              <a:t> assegnandogli i </a:t>
            </a:r>
            <a:r>
              <a:rPr lang="it-IT" err="1"/>
              <a:t>numbers</a:t>
            </a:r>
            <a:r>
              <a:rPr lang="it-IT"/>
              <a:t> richiesti in precedenza. La funzione ritorna un puntatore alla </a:t>
            </a:r>
            <a:r>
              <a:rPr lang="it-IT" err="1"/>
              <a:t>struct</a:t>
            </a:r>
            <a:r>
              <a:rPr lang="it-IT"/>
              <a:t> device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1541FBE-3E59-4844-B1F9-D2C86C2D37C3}"/>
              </a:ext>
            </a:extLst>
          </p:cNvPr>
          <p:cNvSpPr txBox="1">
            <a:spLocks/>
          </p:cNvSpPr>
          <p:nvPr/>
        </p:nvSpPr>
        <p:spPr>
          <a:xfrm>
            <a:off x="838200" y="4330488"/>
            <a:ext cx="10515600" cy="91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it-IT" b="1" u="sng"/>
              <a:t>Aggiungere</a:t>
            </a:r>
            <a:r>
              <a:rPr lang="it-IT"/>
              <a:t> il device a caratteri al sistema. Se l'operazione va a buon fine sarà possibile vedere il device sotto </a:t>
            </a:r>
            <a:r>
              <a:rPr lang="it-IT" b="1" u="sng"/>
              <a:t>/</a:t>
            </a:r>
            <a:r>
              <a:rPr lang="it-IT" b="1" u="sng" err="1"/>
              <a:t>dev</a:t>
            </a:r>
            <a:endParaRPr lang="it-IT" b="1" u="sng"/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3CD22A8-1B58-4520-B9E6-F2EBAE9A2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54978"/>
            <a:ext cx="9879691" cy="10932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605F35C-B6A3-402B-BD52-9A9C0B0D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394356"/>
            <a:ext cx="8323556" cy="9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7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F6FBF-8597-47C9-8B15-347E78B3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GPIO_Init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E2DF0FD-79ED-404B-BECC-88E28CF0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3" y="1624773"/>
            <a:ext cx="11217677" cy="1325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it-IT" b="1" u="sng"/>
              <a:t>Inizializzare la </a:t>
            </a:r>
            <a:r>
              <a:rPr lang="it-IT" b="1" u="sng" err="1"/>
              <a:t>struct</a:t>
            </a:r>
            <a:r>
              <a:rPr lang="it-IT" b="1" u="sng"/>
              <a:t> </a:t>
            </a:r>
            <a:r>
              <a:rPr lang="it-IT" b="1" u="sng" err="1"/>
              <a:t>resource</a:t>
            </a:r>
            <a:r>
              <a:rPr lang="it-IT" b="1" u="sng"/>
              <a:t> </a:t>
            </a:r>
            <a:r>
              <a:rPr lang="it-IT"/>
              <a:t>con i valori recuperati dal nodo corrispondente al device all’interno del </a:t>
            </a:r>
            <a:r>
              <a:rPr lang="it-IT" b="1" u="sng"/>
              <a:t>device </a:t>
            </a:r>
            <a:r>
              <a:rPr lang="it-IT" b="1" u="sng" err="1"/>
              <a:t>tree</a:t>
            </a:r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C69980C-441C-4C2D-8602-0039FFED2877}"/>
              </a:ext>
            </a:extLst>
          </p:cNvPr>
          <p:cNvSpPr txBox="1">
            <a:spLocks/>
          </p:cNvSpPr>
          <p:nvPr/>
        </p:nvSpPr>
        <p:spPr>
          <a:xfrm>
            <a:off x="660646" y="4019773"/>
            <a:ext cx="10515600" cy="91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it-IT" b="1" u="sng"/>
              <a:t>Allocare</a:t>
            </a:r>
            <a:r>
              <a:rPr lang="it-IT"/>
              <a:t> una </a:t>
            </a:r>
            <a:r>
              <a:rPr lang="it-IT" err="1"/>
              <a:t>quantita</a:t>
            </a:r>
            <a:r>
              <a:rPr lang="it-IT"/>
              <a:t> </a:t>
            </a:r>
            <a:r>
              <a:rPr lang="it-IT" i="1" err="1"/>
              <a:t>res_size</a:t>
            </a:r>
            <a:r>
              <a:rPr lang="it-IT" i="1"/>
              <a:t> </a:t>
            </a:r>
            <a:r>
              <a:rPr lang="it-IT"/>
              <a:t>di </a:t>
            </a:r>
            <a:r>
              <a:rPr lang="it-IT" b="1" u="sng"/>
              <a:t>memoria fisica per il dispositivo I/O</a:t>
            </a:r>
            <a:r>
              <a:rPr lang="it-IT"/>
              <a:t> a partire dall'</a:t>
            </a:r>
            <a:r>
              <a:rPr lang="it-IT" err="1"/>
              <a:t>inidirizzo</a:t>
            </a:r>
            <a:r>
              <a:rPr lang="it-IT"/>
              <a:t> </a:t>
            </a:r>
            <a:r>
              <a:rPr lang="it-IT" i="1" err="1"/>
              <a:t>res.start</a:t>
            </a:r>
            <a:endParaRPr lang="it-IT" i="1"/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6B2BDF9-F0BB-47FF-A04C-0823E646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627788"/>
            <a:ext cx="10002438" cy="1173341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D8D46DA-AF79-4B39-B913-B22C73445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5051085"/>
            <a:ext cx="10804060" cy="1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8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F6FBF-8597-47C9-8B15-347E78B3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GPIO_Init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E2DF0FD-79ED-404B-BECC-88E28CF0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87" y="1624773"/>
            <a:ext cx="11353801" cy="1325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it-IT" b="1" u="sng"/>
              <a:t>Mappare la memoria </a:t>
            </a:r>
            <a:r>
              <a:rPr lang="it-IT"/>
              <a:t>fisica del dispositivo I/O appena allocata nello spazio degli indirizzi virtuali del kernel. La funzione restituisce </a:t>
            </a:r>
            <a:r>
              <a:rPr lang="it-IT" b="1" u="sng"/>
              <a:t>l'indirizzo virtuale</a:t>
            </a:r>
            <a:r>
              <a:rPr lang="it-IT"/>
              <a:t> corrispondente al </a:t>
            </a:r>
            <a:r>
              <a:rPr lang="it-IT" i="1" err="1"/>
              <a:t>base_address</a:t>
            </a:r>
            <a:r>
              <a:rPr lang="it-IT" i="1"/>
              <a:t> </a:t>
            </a:r>
            <a:r>
              <a:rPr lang="it-IT"/>
              <a:t>in memoria fisica del device.</a:t>
            </a:r>
            <a:endParaRPr lang="it-IT" b="1" u="sng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C69980C-441C-4C2D-8602-0039FFED2877}"/>
              </a:ext>
            </a:extLst>
          </p:cNvPr>
          <p:cNvSpPr txBox="1">
            <a:spLocks/>
          </p:cNvSpPr>
          <p:nvPr/>
        </p:nvSpPr>
        <p:spPr>
          <a:xfrm>
            <a:off x="802688" y="4804863"/>
            <a:ext cx="10515600" cy="91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it-IT" b="1" u="sng"/>
              <a:t>Cercare le specifiche dell'interrupt nel device </a:t>
            </a:r>
            <a:r>
              <a:rPr lang="it-IT" b="1" u="sng" err="1"/>
              <a:t>tree</a:t>
            </a:r>
            <a:r>
              <a:rPr lang="it-IT" b="1" u="sng"/>
              <a:t>.</a:t>
            </a:r>
            <a:r>
              <a:rPr lang="it-IT"/>
              <a:t> La funzione restituisce il suo </a:t>
            </a:r>
            <a:r>
              <a:rPr lang="it-IT" b="1" u="sng"/>
              <a:t>numero identificativo</a:t>
            </a:r>
            <a:endParaRPr lang="it-IT" b="1" i="1" u="sng"/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9A5A3E3-4014-4C96-8872-CF87FFB22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994726"/>
            <a:ext cx="10067338" cy="1220284"/>
          </a:xfrm>
          <a:prstGeom prst="rect">
            <a:avLst/>
          </a:prstGeom>
        </p:spPr>
      </p:pic>
      <p:pic>
        <p:nvPicPr>
          <p:cNvPr id="14" name="Immagine 1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7C1C1390-A3C4-40D6-8955-EBFA6489A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5871494"/>
            <a:ext cx="9760227" cy="6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F6FBF-8597-47C9-8B15-347E78B3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GPIO_Init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E2DF0FD-79ED-404B-BECC-88E28CF0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4773"/>
            <a:ext cx="11226553" cy="180422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it-IT" b="1" u="sng"/>
              <a:t>Allocare la linea di interrupt</a:t>
            </a:r>
            <a:r>
              <a:rPr lang="it-IT"/>
              <a:t> e </a:t>
            </a:r>
            <a:r>
              <a:rPr lang="it-IT" b="1" u="sng"/>
              <a:t>registrare l’</a:t>
            </a:r>
            <a:r>
              <a:rPr lang="it-IT" b="1" u="sng" err="1"/>
              <a:t>handler</a:t>
            </a:r>
            <a:r>
              <a:rPr lang="it-IT" b="1" u="sng"/>
              <a:t> </a:t>
            </a:r>
            <a:r>
              <a:rPr lang="it-IT"/>
              <a:t>ad essa associato. Se l’operazione va a buon fine si potrà osservare il numero della linea associata all’IRQ del device sotto </a:t>
            </a:r>
            <a:r>
              <a:rPr lang="it-IT" i="1"/>
              <a:t>/proc/interrupts </a:t>
            </a:r>
            <a:r>
              <a:rPr lang="it-IT"/>
              <a:t>(comprese altre informazioni quali il numero di interruzioni rilevate o il tipo di interrupt)</a:t>
            </a:r>
            <a:endParaRPr lang="it-IT" b="1" u="sng"/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5064B32-CB76-4E39-8324-8FB1392E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" y="4072059"/>
            <a:ext cx="11354799" cy="13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54CABC-6F75-4F01-AFF1-F54BDDB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GPIO_Init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50E073-FA56-40D7-9433-6AE8983D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3389"/>
          </a:xfrm>
        </p:spPr>
        <p:txBody>
          <a:bodyPr/>
          <a:lstStyle/>
          <a:p>
            <a:pPr marL="514350" indent="-514350">
              <a:buFont typeface="+mj-lt"/>
              <a:buAutoNum type="arabicPeriod" startAt="10"/>
            </a:pPr>
            <a:r>
              <a:rPr lang="it-IT" b="1" u="sng"/>
              <a:t>Inizializzare</a:t>
            </a:r>
            <a:r>
              <a:rPr lang="it-IT"/>
              <a:t> </a:t>
            </a:r>
            <a:r>
              <a:rPr lang="it-IT" b="1" u="sng" err="1"/>
              <a:t>wait_queue</a:t>
            </a:r>
            <a:r>
              <a:rPr lang="it-IT"/>
              <a:t>, </a:t>
            </a:r>
            <a:r>
              <a:rPr lang="it-IT" b="1" u="sng" err="1"/>
              <a:t>spinlock</a:t>
            </a:r>
            <a:r>
              <a:rPr lang="it-IT"/>
              <a:t> e variabile </a:t>
            </a:r>
            <a:r>
              <a:rPr lang="it-IT" b="1" u="sng" err="1"/>
              <a:t>can_read</a:t>
            </a:r>
            <a:endParaRPr lang="it-IT" b="1" u="sng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04D327-3CA5-49F7-8E20-73A37A0E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0103"/>
            <a:ext cx="7835283" cy="19043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260650-3D9A-4F6B-A0EC-0E2B1C400B43}"/>
              </a:ext>
            </a:extLst>
          </p:cNvPr>
          <p:cNvSpPr txBox="1"/>
          <p:nvPr/>
        </p:nvSpPr>
        <p:spPr>
          <a:xfrm>
            <a:off x="838200" y="4497469"/>
            <a:ext cx="97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1"/>
            </a:pPr>
            <a:r>
              <a:rPr lang="it-IT" sz="2800"/>
              <a:t> </a:t>
            </a:r>
            <a:r>
              <a:rPr lang="it-IT" sz="2800" b="1" u="sng"/>
              <a:t>Abilitare</a:t>
            </a:r>
            <a:r>
              <a:rPr lang="it-IT" sz="2800"/>
              <a:t> </a:t>
            </a:r>
            <a:r>
              <a:rPr lang="it-IT" sz="2800" b="1" u="sng"/>
              <a:t>interruzioni</a:t>
            </a:r>
            <a:r>
              <a:rPr lang="it-IT" sz="2800"/>
              <a:t> del device</a:t>
            </a:r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8B4B761-E52C-4F3F-B02F-924BC63F3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33658"/>
            <a:ext cx="11065851" cy="11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6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560939-BC5D-45A6-8820-FD4B5437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User application: </a:t>
            </a:r>
            <a:r>
              <a:rPr lang="it-IT"/>
              <a:t>test modulo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F24D21-621C-40DC-920F-8E20070E7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testare il funzionamento del modulo Kernel è stata realizzata un user application interattiva che permette all’utente di scegliere quale device utilizzare.</a:t>
            </a:r>
          </a:p>
          <a:p>
            <a:r>
              <a:rPr lang="it-IT"/>
              <a:t>L’user app suppone che </a:t>
            </a:r>
            <a:r>
              <a:rPr lang="it-IT" i="1" err="1"/>
              <a:t>pads</a:t>
            </a:r>
            <a:r>
              <a:rPr lang="it-IT"/>
              <a:t> sia pilotato dall’esterno e che si voglia esclusivamente leggerne il valore quando vi è una variazione (es. premere un </a:t>
            </a:r>
            <a:r>
              <a:rPr lang="it-IT" err="1"/>
              <a:t>button</a:t>
            </a:r>
            <a:r>
              <a:rPr lang="it-IT"/>
              <a:t>).</a:t>
            </a:r>
          </a:p>
          <a:p>
            <a:r>
              <a:rPr lang="it-IT"/>
              <a:t>Semplicemente l’user app esegue le seguenti operazioni:</a:t>
            </a:r>
          </a:p>
          <a:p>
            <a:pPr lvl="1"/>
            <a:r>
              <a:rPr lang="it-IT"/>
              <a:t>OPEN</a:t>
            </a:r>
            <a:r>
              <a:rPr lang="it-IT" i="1"/>
              <a:t> sul file </a:t>
            </a:r>
            <a:r>
              <a:rPr lang="it-IT" i="1" err="1"/>
              <a:t>descriptor</a:t>
            </a:r>
            <a:r>
              <a:rPr lang="it-IT" i="1"/>
              <a:t> </a:t>
            </a:r>
            <a:r>
              <a:rPr lang="it-IT"/>
              <a:t>del GPIO selezionato</a:t>
            </a:r>
          </a:p>
          <a:p>
            <a:pPr lvl="1"/>
            <a:r>
              <a:rPr lang="it-IT"/>
              <a:t>Si mette in attesa di un’interruzione con una READ bloccante.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62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50E6A3-5CB5-4F23-90E3-C0664D74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User application: </a:t>
            </a:r>
            <a:r>
              <a:rPr lang="it-IT"/>
              <a:t>workflow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38B6D26-6FFA-441A-8D3B-7B8C6C324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63" y="1832730"/>
            <a:ext cx="8201707" cy="4125119"/>
          </a:xfrm>
        </p:spPr>
      </p:pic>
    </p:spTree>
    <p:extLst>
      <p:ext uri="{BB962C8B-B14F-4D97-AF65-F5344CB8AC3E}">
        <p14:creationId xmlns:p14="http://schemas.microsoft.com/office/powerpoint/2010/main" val="272564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FC0D2E-A909-46AC-A33A-08DC8A42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Driver </a:t>
            </a:r>
            <a:r>
              <a:rPr lang="it-IT" b="1" err="1"/>
              <a:t>Userspace</a:t>
            </a:r>
            <a:r>
              <a:rPr lang="it-IT" b="1"/>
              <a:t> I/O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10C41C-6AFB-49C4-B932-415D3183E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6599" cy="4351338"/>
          </a:xfrm>
        </p:spPr>
        <p:txBody>
          <a:bodyPr/>
          <a:lstStyle/>
          <a:p>
            <a:r>
              <a:rPr lang="it-IT"/>
              <a:t>Framework per la gestione dei driver nell’</a:t>
            </a:r>
            <a:r>
              <a:rPr lang="it-IT" i="1" err="1"/>
              <a:t>userspace</a:t>
            </a:r>
            <a:r>
              <a:rPr lang="it-IT"/>
              <a:t>. </a:t>
            </a:r>
          </a:p>
          <a:p>
            <a:endParaRPr lang="it-IT"/>
          </a:p>
          <a:p>
            <a:r>
              <a:rPr lang="it-IT"/>
              <a:t>Gestione dell’interruzione demandata </a:t>
            </a:r>
            <a:r>
              <a:rPr lang="it-IT" i="1"/>
              <a:t>all’</a:t>
            </a:r>
            <a:r>
              <a:rPr lang="it-IT" i="1" err="1"/>
              <a:t>userspace</a:t>
            </a:r>
            <a:r>
              <a:rPr lang="it-IT" i="1"/>
              <a:t>.</a:t>
            </a:r>
          </a:p>
        </p:txBody>
      </p:sp>
      <p:pic>
        <p:nvPicPr>
          <p:cNvPr id="8196" name="Picture 4" descr="https://lh5.googleusercontent.com/1VBECKdGf-DbdQz-8bwOaXnoFXgjvyXYaDVmvEXPsOKgkN3xrfxw5pmz2wuWrV--3rnUS3hqgWBfwdW3bl3ZN12877RMa3LSbuyMKLN0awXWao5FVXyHo_wJZPpFvyJChGLeXvFm25I">
            <a:extLst>
              <a:ext uri="{FF2B5EF4-FFF2-40B4-BE49-F238E27FC236}">
                <a16:creationId xmlns:a16="http://schemas.microsoft.com/office/drawing/2014/main" id="{3CCEB474-AF00-4D65-B2CB-1DEAD66D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99" y="1825625"/>
            <a:ext cx="6321424" cy="405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89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5123EE-BB7A-469B-90E0-B5DBDB68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Workflow esempio user </a:t>
            </a:r>
            <a:r>
              <a:rPr lang="it-IT" b="1" err="1"/>
              <a:t>application</a:t>
            </a:r>
            <a:r>
              <a:rPr lang="it-IT" b="1"/>
              <a:t> </a:t>
            </a:r>
            <a:r>
              <a:rPr lang="it-IT"/>
              <a:t>- UIO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BCD2E5-9D3F-475D-A758-0770A00E2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/>
              <a:t>Apertura descrittore del file sul device 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/uio0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Effettuare il mapping con l’indirizzo virtuale </a:t>
            </a:r>
            <a:r>
              <a:rPr lang="it-IT" b="1" err="1"/>
              <a:t>mmap</a:t>
            </a:r>
            <a:endParaRPr lang="it-IT" b="1"/>
          </a:p>
          <a:p>
            <a:pPr marL="514350" indent="-514350">
              <a:buFont typeface="+mj-lt"/>
              <a:buAutoNum type="arabicPeriod"/>
            </a:pPr>
            <a:r>
              <a:rPr lang="it-IT"/>
              <a:t>Attesa di interruzioni dal device tramite chiamata bloccante/non bloccante a </a:t>
            </a:r>
            <a:r>
              <a:rPr lang="it-IT" b="1" err="1"/>
              <a:t>read</a:t>
            </a:r>
            <a:r>
              <a:rPr lang="it-IT" b="1"/>
              <a:t> </a:t>
            </a:r>
            <a:r>
              <a:rPr lang="it-IT"/>
              <a:t>(o in alternativa a </a:t>
            </a:r>
            <a:r>
              <a:rPr lang="it-IT" b="1"/>
              <a:t>poll</a:t>
            </a:r>
            <a:r>
              <a:rPr lang="it-IT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Quando il </a:t>
            </a:r>
            <a:r>
              <a:rPr lang="it-IT" i="1"/>
              <a:t>sottosistema UIO </a:t>
            </a:r>
            <a:r>
              <a:rPr lang="it-IT"/>
              <a:t>rileva un’interruzione provvederà a risvegliare il processo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Chiamata </a:t>
            </a:r>
            <a:r>
              <a:rPr lang="it-IT" b="1" err="1"/>
              <a:t>write</a:t>
            </a:r>
            <a:r>
              <a:rPr lang="it-IT"/>
              <a:t> per indicare al sottosistema che l’interruzione è stata gestita e che può riabilitare le interruzioni </a:t>
            </a:r>
          </a:p>
        </p:txBody>
      </p:sp>
    </p:spTree>
    <p:extLst>
      <p:ext uri="{BB962C8B-B14F-4D97-AF65-F5344CB8AC3E}">
        <p14:creationId xmlns:p14="http://schemas.microsoft.com/office/powerpoint/2010/main" val="3597338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119C5D-782A-498F-A213-C216D281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Custom IP AXI</a:t>
            </a:r>
            <a:r>
              <a:rPr lang="it-IT"/>
              <a:t>: UART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13892-0C8A-481B-81C9-C1155E56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/>
              <a:t>Realizzare un componente UART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Connettere il componente al bus AXI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Implementare i driver per la gestione del componente </a:t>
            </a:r>
          </a:p>
        </p:txBody>
      </p:sp>
    </p:spTree>
    <p:extLst>
      <p:ext uri="{BB962C8B-B14F-4D97-AF65-F5344CB8AC3E}">
        <p14:creationId xmlns:p14="http://schemas.microsoft.com/office/powerpoint/2010/main" val="214582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C88F4-0B46-4CAD-8695-EDB65B44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Connessione del componente al bus AXI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7C6F97-B7E8-4747-B84F-1E9FB1F6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2502"/>
            <a:ext cx="10829925" cy="4351338"/>
          </a:xfrm>
        </p:spPr>
        <p:txBody>
          <a:bodyPr/>
          <a:lstStyle/>
          <a:p>
            <a:r>
              <a:rPr lang="it-IT"/>
              <a:t>Gestione registri:</a:t>
            </a:r>
          </a:p>
          <a:p>
            <a:pPr marL="0" indent="0" algn="just">
              <a:buNone/>
            </a:pPr>
            <a:r>
              <a:rPr lang="it-IT"/>
              <a:t>Connessione dei segnali del nostro componente GPIO al bus.</a:t>
            </a:r>
          </a:p>
        </p:txBody>
      </p:sp>
      <p:pic>
        <p:nvPicPr>
          <p:cNvPr id="3074" name="Picture 2" descr="https://lh4.googleusercontent.com/MbfGByzZgOoZkPDrSS8yxaw3HACXYsuAU8LqmjpYugGzZuBQupTdtp67nQyhZ6kDlAOxVPEPuFyYMFDQcFDX7Qnf9zPPJ3_G_OVVOD1JJ54FrsUde9LD8TG6qNsL4OrJ6UuyyliYAjw">
            <a:extLst>
              <a:ext uri="{FF2B5EF4-FFF2-40B4-BE49-F238E27FC236}">
                <a16:creationId xmlns:a16="http://schemas.microsoft.com/office/drawing/2014/main" id="{8A5BC5CA-B6DC-414B-A81A-559304B7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95" y="3038104"/>
            <a:ext cx="6362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B7EF90-B615-4CFC-A609-28269A452571}"/>
              </a:ext>
            </a:extLst>
          </p:cNvPr>
          <p:cNvSpPr txBox="1"/>
          <p:nvPr/>
        </p:nvSpPr>
        <p:spPr>
          <a:xfrm>
            <a:off x="838198" y="2448745"/>
            <a:ext cx="38795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  <a:p>
            <a:pPr algn="ctr"/>
            <a:r>
              <a:rPr lang="it-IT"/>
              <a:t>ENABLE -&gt; slv_reg0</a:t>
            </a:r>
          </a:p>
          <a:p>
            <a:pPr algn="ctr"/>
            <a:r>
              <a:rPr lang="it-IT"/>
              <a:t>WRITE -&gt; slv_reg1</a:t>
            </a:r>
          </a:p>
          <a:p>
            <a:pPr algn="ctr"/>
            <a:r>
              <a:rPr lang="it-IT"/>
              <a:t>READ -&gt; </a:t>
            </a:r>
            <a:r>
              <a:rPr lang="it-IT" err="1"/>
              <a:t>gpio_read</a:t>
            </a:r>
            <a:endParaRPr lang="it-IT"/>
          </a:p>
          <a:p>
            <a:endParaRPr lang="it-IT"/>
          </a:p>
          <a:p>
            <a:pPr algn="just"/>
            <a:r>
              <a:rPr lang="it-IT" sz="2400"/>
              <a:t>Per il segnale di </a:t>
            </a:r>
            <a:r>
              <a:rPr lang="it-IT" sz="2400" err="1"/>
              <a:t>read</a:t>
            </a:r>
            <a:r>
              <a:rPr lang="it-IT" sz="2400"/>
              <a:t> non viene </a:t>
            </a:r>
            <a:r>
              <a:rPr lang="it-IT" sz="2400" err="1"/>
              <a:t>utilzziato</a:t>
            </a:r>
            <a:r>
              <a:rPr lang="it-IT" sz="2400"/>
              <a:t> uno degli </a:t>
            </a:r>
            <a:r>
              <a:rPr lang="it-IT" sz="2400" i="1" err="1"/>
              <a:t>slv_reg</a:t>
            </a:r>
            <a:r>
              <a:rPr lang="it-IT" sz="2400" i="1"/>
              <a:t> </a:t>
            </a:r>
            <a:r>
              <a:rPr lang="it-IT" sz="2400"/>
              <a:t>poiché essendo un segnale di output per il GPIO si genererebbe un conflitto in scrittura con il bus.</a:t>
            </a:r>
          </a:p>
        </p:txBody>
      </p:sp>
    </p:spTree>
    <p:extLst>
      <p:ext uri="{BB962C8B-B14F-4D97-AF65-F5344CB8AC3E}">
        <p14:creationId xmlns:p14="http://schemas.microsoft.com/office/powerpoint/2010/main" val="453197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CEA57-586A-4915-A7C3-4DA62DEA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/>
              <a:t>Componente UART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1349FF-8416-4536-A4E7-0F509D91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22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/>
              <a:t>L'implementazione del componente UART è stata realizzata seguendo lo schema di un generico dispositivo commerciale, dividendo dunque la logica nei seguenti blocchi:</a:t>
            </a:r>
          </a:p>
          <a:p>
            <a:pPr marL="0" indent="0" algn="just">
              <a:buNone/>
            </a:pPr>
            <a:endParaRPr lang="it-IT" sz="2400"/>
          </a:p>
          <a:p>
            <a:r>
              <a:rPr lang="it-IT" sz="2400"/>
              <a:t>sezione trasmettitore</a:t>
            </a:r>
          </a:p>
          <a:p>
            <a:r>
              <a:rPr lang="it-IT" sz="2400"/>
              <a:t>sezione ricevitore</a:t>
            </a:r>
          </a:p>
          <a:p>
            <a:r>
              <a:rPr lang="it-IT" sz="2400"/>
              <a:t>modulazione del clock</a:t>
            </a:r>
          </a:p>
        </p:txBody>
      </p:sp>
      <p:pic>
        <p:nvPicPr>
          <p:cNvPr id="1026" name="Picture 2" descr="https://lh5.googleusercontent.com/STS7bQe1hytmOFh9pYGcAk9RDGDyQMVJeTEOxLrgOQBKwVswgVPy2zqOkpQXSl4C2DzZ5P5mneRgys37tJdtL7J1avg3-Ux_uaI4DvfQRHaK9A8Vzn-FNgbgD6IlnWSyQiGQkQFwxOU">
            <a:extLst>
              <a:ext uri="{FF2B5EF4-FFF2-40B4-BE49-F238E27FC236}">
                <a16:creationId xmlns:a16="http://schemas.microsoft.com/office/drawing/2014/main" id="{532BA5B6-40CA-48D2-BE43-E1B8F635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583589"/>
            <a:ext cx="6284913" cy="48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80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97A7A4-75A2-4EFE-88DC-87BB65E9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Sezione Trasmissione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B0B7C3-04F0-4FDB-9793-FFF76E53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5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Divisa secondo la logica PO/PC. Quest’ultima è governata da una macchina a stati finiti che evolve seguendo il seguente grafo:</a:t>
            </a:r>
          </a:p>
        </p:txBody>
      </p:sp>
      <p:pic>
        <p:nvPicPr>
          <p:cNvPr id="2050" name="Picture 2" descr="https://lh4.googleusercontent.com/0XoW8KbnqKJkgLOqJMzVwySa4MrvjQlG4yL5bITkd5wb6cSTIcK-963FdENtgcruZtBF2tw3ans1x7P2-CXQHpb5AbdWXdpnEuuezSCBC-v3oqex-zyfRHLLtwSfG08gia0oee8w7WQ">
            <a:extLst>
              <a:ext uri="{FF2B5EF4-FFF2-40B4-BE49-F238E27FC236}">
                <a16:creationId xmlns:a16="http://schemas.microsoft.com/office/drawing/2014/main" id="{647C706C-0B83-498A-8690-E4B01F13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3088596"/>
            <a:ext cx="6334125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E4634F-6705-4582-BE63-CD0D2F08D8C0}"/>
              </a:ext>
            </a:extLst>
          </p:cNvPr>
          <p:cNvSpPr txBox="1"/>
          <p:nvPr/>
        </p:nvSpPr>
        <p:spPr>
          <a:xfrm>
            <a:off x="838200" y="2708632"/>
            <a:ext cx="50196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u="sng" err="1"/>
              <a:t>tx_en</a:t>
            </a:r>
            <a:r>
              <a:rPr lang="it-IT" sz="2000"/>
              <a:t>: abilita la trasmissione, permette alla macchina di uscire dallo stato di </a:t>
            </a:r>
            <a:r>
              <a:rPr lang="it-IT" sz="2000" err="1"/>
              <a:t>idle</a:t>
            </a:r>
            <a:r>
              <a:rPr lang="it-IT" sz="2000"/>
              <a:t>. Quando questo avviene il segnale </a:t>
            </a:r>
            <a:r>
              <a:rPr lang="it-IT" sz="2000" b="1" u="sng" err="1"/>
              <a:t>tx_busy</a:t>
            </a:r>
            <a:r>
              <a:rPr lang="it-IT" sz="2000"/>
              <a:t> diventa alto per indicare che è iniziato un trasferimento.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u="sng"/>
              <a:t>11counter_done</a:t>
            </a:r>
            <a:r>
              <a:rPr lang="it-IT" sz="2000"/>
              <a:t>: asserito quando il contatore modulo 11 termina il conteggio indicando che sono stati trasmessi tutti i bit (start, dati, </a:t>
            </a:r>
            <a:r>
              <a:rPr lang="it-IT" sz="2000" err="1"/>
              <a:t>parity</a:t>
            </a:r>
            <a:r>
              <a:rPr lang="it-IT" sz="2000"/>
              <a:t>, stop)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/>
              <a:t>Quando la trasmissione è completa la macchina torna nello stato di </a:t>
            </a:r>
            <a:r>
              <a:rPr lang="it-IT" sz="2000" err="1"/>
              <a:t>idle</a:t>
            </a:r>
            <a:r>
              <a:rPr lang="it-IT" sz="2000"/>
              <a:t> e il segnale </a:t>
            </a:r>
            <a:r>
              <a:rPr lang="it-IT" sz="2000" err="1"/>
              <a:t>tx_busy</a:t>
            </a:r>
            <a:r>
              <a:rPr lang="it-IT" sz="2000"/>
              <a:t> torna al valore basso</a:t>
            </a:r>
          </a:p>
        </p:txBody>
      </p:sp>
    </p:spTree>
    <p:extLst>
      <p:ext uri="{BB962C8B-B14F-4D97-AF65-F5344CB8AC3E}">
        <p14:creationId xmlns:p14="http://schemas.microsoft.com/office/powerpoint/2010/main" val="2112719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EB0F6C8-E2FB-4FE0-BABC-A5884BF11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32" y="2493362"/>
            <a:ext cx="7027017" cy="41386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5EA6B88-F69C-43B0-844D-B586F6E0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Sezione Ricevitore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7B0437-D5D1-43D5-B50F-6EE159FCD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4" y="1690688"/>
            <a:ext cx="11153775" cy="640749"/>
          </a:xfrm>
        </p:spPr>
        <p:txBody>
          <a:bodyPr>
            <a:normAutofit/>
          </a:bodyPr>
          <a:lstStyle/>
          <a:p>
            <a:pPr algn="just"/>
            <a:r>
              <a:rPr lang="it-IT" sz="2000"/>
              <a:t>Alla ricezione del bit di start viene avviato un contatore modulo 8 la cui terminazione indica che il campionamento del segnale in ingresso avviene proprio al centro del bit.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78EECA-E875-4DF7-A4E6-D6F86BBB9507}"/>
              </a:ext>
            </a:extLst>
          </p:cNvPr>
          <p:cNvSpPr txBox="1"/>
          <p:nvPr/>
        </p:nvSpPr>
        <p:spPr>
          <a:xfrm>
            <a:off x="352424" y="2514600"/>
            <a:ext cx="48672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/>
              <a:t>Il campionamento dei 10 bit (dati, </a:t>
            </a:r>
            <a:r>
              <a:rPr lang="it-IT" sz="2000" err="1"/>
              <a:t>parity</a:t>
            </a:r>
            <a:r>
              <a:rPr lang="it-IT" sz="2000"/>
              <a:t>, stop) avviene ogni qual volta il contatore modulo 16 asserisce il suo segnale di terminazione del conteggio.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/>
              <a:t>Una volta terminate le 10 ricezioni viene settato ad 1 il segnale </a:t>
            </a:r>
            <a:r>
              <a:rPr lang="it-IT" sz="2000" b="1" u="sng" err="1"/>
              <a:t>holding_reg_en</a:t>
            </a:r>
            <a:r>
              <a:rPr lang="it-IT" sz="2000" b="1" u="sng"/>
              <a:t> </a:t>
            </a:r>
            <a:r>
              <a:rPr lang="it-IT" sz="2000"/>
              <a:t>per trasferire i dati ricevuti dallo shift </a:t>
            </a:r>
            <a:r>
              <a:rPr lang="it-IT" sz="2000" err="1"/>
              <a:t>register</a:t>
            </a:r>
            <a:r>
              <a:rPr lang="it-IT" sz="2000"/>
              <a:t> ad un registro esterno e viene portato ad 1 il valore di </a:t>
            </a:r>
            <a:r>
              <a:rPr lang="it-IT" sz="2000" b="1" u="sng"/>
              <a:t>RDA </a:t>
            </a:r>
            <a:r>
              <a:rPr lang="it-IT" sz="2000"/>
              <a:t>il quale indica la terminazione della ricezione</a:t>
            </a:r>
            <a:endParaRPr lang="it-IT" sz="2000" b="1" u="sng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2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F21A13-1E8E-4A14-A9BC-B8401446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Interruzioni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A2886F-3436-428B-B3BC-B4B0B5B75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/>
              <a:t>Siamo interessati agli eventi:</a:t>
            </a:r>
          </a:p>
          <a:p>
            <a:r>
              <a:rPr lang="it-IT" sz="2400"/>
              <a:t>Trasmissione completata = </a:t>
            </a:r>
            <a:r>
              <a:rPr lang="it-IT" sz="2400" b="1" err="1">
                <a:solidFill>
                  <a:srgbClr val="00B050"/>
                </a:solidFill>
              </a:rPr>
              <a:t>tx_busy</a:t>
            </a:r>
            <a:r>
              <a:rPr lang="it-IT" sz="2400" b="1">
                <a:solidFill>
                  <a:srgbClr val="00B050"/>
                </a:solidFill>
              </a:rPr>
              <a:t> 1-&gt;0</a:t>
            </a:r>
            <a:endParaRPr lang="it-IT" sz="2400" b="1">
              <a:solidFill>
                <a:srgbClr val="00B050"/>
              </a:solidFill>
              <a:cs typeface="Calibri"/>
            </a:endParaRPr>
          </a:p>
          <a:p>
            <a:r>
              <a:rPr lang="it-IT" sz="2400"/>
              <a:t>Ricezione completata  =      </a:t>
            </a:r>
            <a:r>
              <a:rPr lang="it-IT" sz="2400" b="1">
                <a:solidFill>
                  <a:srgbClr val="00B050"/>
                </a:solidFill>
              </a:rPr>
              <a:t>RDA 0-&gt;1</a:t>
            </a:r>
          </a:p>
          <a:p>
            <a:endParaRPr lang="it-IT" sz="240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4098" name="Picture 2" descr="https://lh3.googleusercontent.com/akyty6Ux68OADzW1jQ6fYZk_C8eYTabYvgYQ-M4t0JL6e-0HtLm_q5oHSbSFQ9a2UkFIK7om_VFT6RHStDQ8-npUF7WJaYcbiCvQQf7yEkowbGdyZup7pk8L5WzHz3UnQvStdKjVS6g">
            <a:extLst>
              <a:ext uri="{FF2B5EF4-FFF2-40B4-BE49-F238E27FC236}">
                <a16:creationId xmlns:a16="http://schemas.microsoft.com/office/drawing/2014/main" id="{08D846D6-11A1-46B4-A088-ECBE59C1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527" y="2049864"/>
            <a:ext cx="641032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2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17F03E-28C4-41D6-9C0B-9B84E6A8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Trasmissione</a:t>
            </a:r>
          </a:p>
        </p:txBody>
      </p:sp>
      <p:pic>
        <p:nvPicPr>
          <p:cNvPr id="5122" name="Picture 2" descr="https://lh5.googleusercontent.com/RNYrebNP6Zv-UgziTOZJPT5N9J6EbwYQPf7SzGestb8dTtWufaI8f_jGsVJmsyEd4mNFgqmxzf30Si0G2bJgVIlQWTJIBuOJGyjgAklNj5QTjp__IJauZX-iyZ8ASkrBh2QGwKQAf4Y">
            <a:extLst>
              <a:ext uri="{FF2B5EF4-FFF2-40B4-BE49-F238E27FC236}">
                <a16:creationId xmlns:a16="http://schemas.microsoft.com/office/drawing/2014/main" id="{70A84473-FCDC-4E21-8D84-79560E67A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108385"/>
            <a:ext cx="11706226" cy="381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403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8BCC00-E7EE-4AF3-888D-EC95B60E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Ricezione</a:t>
            </a:r>
          </a:p>
        </p:txBody>
      </p:sp>
      <p:pic>
        <p:nvPicPr>
          <p:cNvPr id="5" name="Segnaposto contenuto 4" descr="Immagine che contiene sedendo&#10;&#10;Descrizione generata automaticamente">
            <a:extLst>
              <a:ext uri="{FF2B5EF4-FFF2-40B4-BE49-F238E27FC236}">
                <a16:creationId xmlns:a16="http://schemas.microsoft.com/office/drawing/2014/main" id="{94057735-F958-4A0D-AC6A-B5AB3D7AD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1" y="2114540"/>
            <a:ext cx="11681214" cy="3779216"/>
          </a:xfrm>
        </p:spPr>
      </p:pic>
    </p:spTree>
    <p:extLst>
      <p:ext uri="{BB962C8B-B14F-4D97-AF65-F5344CB8AC3E}">
        <p14:creationId xmlns:p14="http://schemas.microsoft.com/office/powerpoint/2010/main" val="1391239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54E27-AC59-4EE1-AA02-83B9E721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err="1"/>
              <a:t>Block</a:t>
            </a:r>
            <a:r>
              <a:rPr lang="it-IT" b="1"/>
              <a:t> Design </a:t>
            </a:r>
            <a:r>
              <a:rPr lang="it-IT"/>
              <a:t>– Connessione componenti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A624D7B-EC95-432D-A83A-519256FB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7072"/>
            <a:ext cx="9722343" cy="51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4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8D5838-5923-465B-9DF6-86E542A4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Driver Standalone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15E01A-29F0-4EAA-BC2B-F12D8C82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052" y="1673112"/>
            <a:ext cx="325440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/>
              <a:t>il GIC per risolvere eventuali conflitti nel caso in cui le due interrupt si verifichino insieme, assegna </a:t>
            </a:r>
            <a:r>
              <a:rPr lang="it-IT" sz="2000" b="1" u="sng"/>
              <a:t>priorità maggiore alla linea con ID più</a:t>
            </a:r>
            <a:r>
              <a:rPr lang="it-IT" sz="2000"/>
              <a:t> </a:t>
            </a:r>
            <a:r>
              <a:rPr lang="it-IT" sz="2000" b="1" u="sng"/>
              <a:t>basso</a:t>
            </a:r>
            <a:r>
              <a:rPr lang="it-IT" sz="2000"/>
              <a:t> (parametro XPAR_FABRIC_UART_X_INTERRUPT_INTR)</a:t>
            </a:r>
          </a:p>
        </p:txBody>
      </p:sp>
      <p:pic>
        <p:nvPicPr>
          <p:cNvPr id="6146" name="Picture 2" descr="https://lh3.googleusercontent.com/RrSKKT7aJMggV1BUX3AqwrVZg9Fm9kRmJRjnPPcEQMjzKIyszSW7HaEuLgaxXPLrSmb1ytaC2h8gk2IcgSeE2i-176jVSvvwoWdOrxnv8kgx9p4XBVKmyTCyVnG737NJ1EkFrpdNLEo">
            <a:extLst>
              <a:ext uri="{FF2B5EF4-FFF2-40B4-BE49-F238E27FC236}">
                <a16:creationId xmlns:a16="http://schemas.microsoft.com/office/drawing/2014/main" id="{C8C8E5F2-CF69-49FE-B686-836780E74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1" y="1445298"/>
            <a:ext cx="8359066" cy="456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BD5875-29AE-4B08-BACC-6C7A7CF6257F}"/>
              </a:ext>
            </a:extLst>
          </p:cNvPr>
          <p:cNvSpPr txBox="1"/>
          <p:nvPr/>
        </p:nvSpPr>
        <p:spPr>
          <a:xfrm>
            <a:off x="3599156" y="5997996"/>
            <a:ext cx="6832106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/>
              <a:t>Ricevitore (UART_0) -&gt; linea 61 GIC -&gt; maggiore priorità</a:t>
            </a:r>
          </a:p>
        </p:txBody>
      </p:sp>
    </p:spTree>
    <p:extLst>
      <p:ext uri="{BB962C8B-B14F-4D97-AF65-F5344CB8AC3E}">
        <p14:creationId xmlns:p14="http://schemas.microsoft.com/office/powerpoint/2010/main" val="590656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37336-0530-432B-805F-78BE25A5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Driver Standalone – Interrupt </a:t>
            </a:r>
            <a:r>
              <a:rPr lang="it-IT" b="1" err="1"/>
              <a:t>Handler</a:t>
            </a:r>
            <a:r>
              <a:rPr lang="it-IT" b="1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D4388D-9727-4BE0-A9B0-C5E294D2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191"/>
            <a:ext cx="10811156" cy="150350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it-IT"/>
              <a:t>Avendo una sola linea di interruzione diretta verso il processore è necessario </a:t>
            </a:r>
            <a:r>
              <a:rPr lang="it-IT" u="sng"/>
              <a:t>identificare quale delle due linee interne ha attivato la linea IRQ</a:t>
            </a:r>
            <a:r>
              <a:rPr lang="it-IT"/>
              <a:t>. Nel fare questo è necessario esplicitare uno schema di priorità interno di gestione delle interruzioni. Viene gestita prima l’interruzione relativa alla linea RX.</a:t>
            </a:r>
          </a:p>
        </p:txBody>
      </p:sp>
      <p:pic>
        <p:nvPicPr>
          <p:cNvPr id="7170" name="Picture 2" descr="https://lh6.googleusercontent.com/5-hHSQpzEc7ki5JkRRRxpALruxrpuYqiekwp44xfDMvc-iDhs45iaSh7vGmShMSw8UF6bqDpSHzz7inLc86_gIQ1gG1UTT2csZeFD-bAnUjCNHolR3baesGb26dgrJqnZAJs10t_EeY">
            <a:extLst>
              <a:ext uri="{FF2B5EF4-FFF2-40B4-BE49-F238E27FC236}">
                <a16:creationId xmlns:a16="http://schemas.microsoft.com/office/drawing/2014/main" id="{3F138C41-D0A1-4DB8-957D-4F390AEE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9" y="3628207"/>
            <a:ext cx="6016847" cy="280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9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38058-EFF0-4916-8AA2-B5223B82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Driver Linux - Kernel Mode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D87FE-5FD8-4A2E-B890-779D3A955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075" y="1027906"/>
            <a:ext cx="3895725" cy="556339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 algn="just">
              <a:buNone/>
            </a:pPr>
            <a:r>
              <a:rPr lang="it-IT" sz="4000"/>
              <a:t>Analogamente a quanto visto in precedenza per il GPIO i device UART sono gestiti come un </a:t>
            </a:r>
            <a:r>
              <a:rPr lang="it-IT" sz="4000" b="1"/>
              <a:t>dispositivo a caratteri</a:t>
            </a:r>
            <a:r>
              <a:rPr lang="it-IT" sz="4000"/>
              <a:t>.</a:t>
            </a:r>
          </a:p>
          <a:p>
            <a:pPr marL="0" indent="0" algn="just">
              <a:buNone/>
            </a:pPr>
            <a:endParaRPr lang="it-IT" sz="4000"/>
          </a:p>
          <a:p>
            <a:pPr marL="0" indent="0" algn="just">
              <a:buNone/>
            </a:pPr>
            <a:r>
              <a:rPr lang="it-IT" sz="4000"/>
              <a:t>Il modulo dispone di una </a:t>
            </a:r>
            <a:r>
              <a:rPr lang="it-IT" sz="4000" b="1" u="sng"/>
              <a:t>lista</a:t>
            </a:r>
            <a:r>
              <a:rPr lang="it-IT" sz="4000"/>
              <a:t> per la gestione di più device.</a:t>
            </a:r>
          </a:p>
          <a:p>
            <a:pPr marL="0" indent="0" algn="just">
              <a:buNone/>
            </a:pPr>
            <a:endParaRPr lang="it-IT" sz="4000"/>
          </a:p>
          <a:p>
            <a:pPr marL="0" indent="0" algn="just">
              <a:buNone/>
            </a:pPr>
            <a:r>
              <a:rPr lang="it-IT" sz="4000" b="1" u="sng"/>
              <a:t>Write</a:t>
            </a:r>
            <a:r>
              <a:rPr lang="it-IT" sz="4000"/>
              <a:t> gestita analogamente alla </a:t>
            </a:r>
            <a:r>
              <a:rPr lang="it-IT" sz="4000" err="1"/>
              <a:t>read</a:t>
            </a:r>
            <a:r>
              <a:rPr lang="it-IT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se un trasferimento è in corso il processo chiamante viene sospeso sulla </a:t>
            </a:r>
            <a:r>
              <a:rPr lang="it-IT" sz="4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write_queue</a:t>
            </a:r>
            <a:r>
              <a:rPr lang="it-IT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viene risvegliato dalla ISR all’avvenuto completamento della trasmissione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8194" name="Picture 2" descr="https://lh4.googleusercontent.com/NTk6QUf8MCM0t0wDcNIj9ixpGuykqFJJluj4CNsDbJVpbPW8m701guXe7jLYbICfpLAJFOsMwb7ASwOPIOMmUmcwesX2AlLIyO_EhYfr7YKfHDVwx6WvgOBT-1AGsOwKTFSb0HBp-t0">
            <a:extLst>
              <a:ext uri="{FF2B5EF4-FFF2-40B4-BE49-F238E27FC236}">
                <a16:creationId xmlns:a16="http://schemas.microsoft.com/office/drawing/2014/main" id="{93E319E3-AC7A-46B4-B4BD-64B9FCA4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74268"/>
            <a:ext cx="6000750" cy="52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9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6FDA75-448A-4E03-85C2-6AE94E5A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41"/>
            <a:ext cx="10515600" cy="1325563"/>
          </a:xfrm>
        </p:spPr>
        <p:txBody>
          <a:bodyPr/>
          <a:lstStyle/>
          <a:p>
            <a:r>
              <a:rPr lang="it-IT" b="1"/>
              <a:t>Gestione interruzioni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2BB293-408D-4BBD-BE11-2D6996EE1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0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Siamo interessati a generare un evento di interruzione ogni qual volta vi sia </a:t>
            </a:r>
            <a:r>
              <a:rPr lang="it-IT" i="1"/>
              <a:t>una variazione</a:t>
            </a:r>
            <a:r>
              <a:rPr lang="it-IT"/>
              <a:t> del segnale di READ del componente </a:t>
            </a:r>
            <a:r>
              <a:rPr lang="it-IT" err="1"/>
              <a:t>GPIO_Array</a:t>
            </a:r>
            <a:r>
              <a:rPr lang="it-IT"/>
              <a:t>. La variazione deve asserire il segnale di interrupt </a:t>
            </a:r>
            <a:r>
              <a:rPr lang="it-IT" b="1"/>
              <a:t>se e solo se</a:t>
            </a:r>
            <a:r>
              <a:rPr lang="it-IT"/>
              <a:t>:</a:t>
            </a:r>
          </a:p>
          <a:p>
            <a:pPr marL="0" indent="0">
              <a:buNone/>
            </a:pPr>
            <a:endParaRPr lang="it-IT"/>
          </a:p>
          <a:p>
            <a:r>
              <a:rPr lang="it-IT"/>
              <a:t> Le interruzioni globali del componente sono abilitate</a:t>
            </a:r>
          </a:p>
          <a:p>
            <a:r>
              <a:rPr lang="it-IT"/>
              <a:t> La singola linea interna del </a:t>
            </a:r>
            <a:r>
              <a:rPr lang="it-IT" err="1"/>
              <a:t>GPIO_Array</a:t>
            </a:r>
            <a:r>
              <a:rPr lang="it-IT"/>
              <a:t> è abilitata (</a:t>
            </a:r>
            <a:r>
              <a:rPr lang="it-IT" i="1"/>
              <a:t>mascherata</a:t>
            </a:r>
            <a:r>
              <a:rPr lang="it-IT"/>
              <a:t>) a generare l'interruzione</a:t>
            </a:r>
          </a:p>
          <a:p>
            <a:r>
              <a:rPr lang="it-IT"/>
              <a:t> Il segnale di READ è pilotato da PADS e non da WRITE</a:t>
            </a:r>
          </a:p>
        </p:txBody>
      </p:sp>
    </p:spTree>
    <p:extLst>
      <p:ext uri="{BB962C8B-B14F-4D97-AF65-F5344CB8AC3E}">
        <p14:creationId xmlns:p14="http://schemas.microsoft.com/office/powerpoint/2010/main" val="325404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5123EE-BB7A-469B-90E0-B5DBDB68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Workflow esempio user </a:t>
            </a:r>
            <a:r>
              <a:rPr lang="it-IT" b="1" err="1"/>
              <a:t>application</a:t>
            </a:r>
            <a:r>
              <a:rPr lang="it-IT" b="1"/>
              <a:t> - UIO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BCD2E5-9D3F-475D-A758-0770A00E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67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/>
              <a:t>Apertura descrittore del file sui device 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/uio0 </a:t>
            </a:r>
            <a:r>
              <a:rPr lang="it-IT"/>
              <a:t>e 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/uio1</a:t>
            </a:r>
          </a:p>
          <a:p>
            <a:pPr marL="0" indent="0">
              <a:buNone/>
            </a:pP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https://lh4.googleusercontent.com/10xee_y6ijJFsVbj5LGo1uSBCawESy_qxyeBScrekdE0qvZgXmOadtZPoPt2FqFlUoC2xyshbtNpkfxhGz7Ggou7sgx8l3jyl6XN3Yv44KdeEkv_k6LqyNlEKn6yVxBz0M8683AppnA">
            <a:extLst>
              <a:ext uri="{FF2B5EF4-FFF2-40B4-BE49-F238E27FC236}">
                <a16:creationId xmlns:a16="http://schemas.microsoft.com/office/drawing/2014/main" id="{02AA75F3-5074-4138-9A59-AC493055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6" y="2580859"/>
            <a:ext cx="63055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57F9F-0D9E-4C52-8B55-F7AD29CEBDF0}"/>
              </a:ext>
            </a:extLst>
          </p:cNvPr>
          <p:cNvSpPr txBox="1"/>
          <p:nvPr/>
        </p:nvSpPr>
        <p:spPr>
          <a:xfrm>
            <a:off x="5885895" y="2831977"/>
            <a:ext cx="546790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Abilitazione interruzioni </a:t>
            </a:r>
            <a:r>
              <a:rPr lang="it-IT" sz="2800"/>
              <a:t>e inserimento dei descrittori e degli </a:t>
            </a:r>
            <a:r>
              <a:rPr lang="it-IT" sz="2800" u="sng"/>
              <a:t>eventi</a:t>
            </a:r>
            <a:r>
              <a:rPr lang="it-IT" sz="2800"/>
              <a:t> a cui siamo </a:t>
            </a:r>
            <a:r>
              <a:rPr lang="it-IT" sz="2800" u="sng"/>
              <a:t>interessati</a:t>
            </a:r>
            <a:r>
              <a:rPr lang="it-IT" sz="2800"/>
              <a:t> nella </a:t>
            </a:r>
            <a:r>
              <a:rPr lang="it-IT" sz="2800" b="1" u="sng" err="1"/>
              <a:t>struct</a:t>
            </a:r>
            <a:r>
              <a:rPr lang="it-IT" sz="2800" b="1" u="sng"/>
              <a:t> </a:t>
            </a:r>
            <a:r>
              <a:rPr lang="it-IT" sz="2800" b="1" u="sng" err="1"/>
              <a:t>pollfd</a:t>
            </a:r>
            <a:r>
              <a:rPr lang="it-IT" sz="2800" b="1" u="sng"/>
              <a:t> </a:t>
            </a:r>
          </a:p>
          <a:p>
            <a:pPr marL="342900" indent="-342900">
              <a:buFont typeface="+mj-lt"/>
              <a:buAutoNum type="arabicPeriod" startAt="2"/>
            </a:pPr>
            <a:endParaRPr lang="it-IT" sz="2800" b="1" u="sng"/>
          </a:p>
          <a:p>
            <a:pPr marL="342900" indent="-342900">
              <a:buFont typeface="+mj-lt"/>
              <a:buAutoNum type="arabicPeriod" startAt="2"/>
            </a:pPr>
            <a:r>
              <a:rPr lang="it-IT" sz="2800"/>
              <a:t>Attesa di interruzioni dai device tramite chiamata non bloccante a </a:t>
            </a:r>
            <a:r>
              <a:rPr lang="it-IT" sz="2800" b="1"/>
              <a:t>poll</a:t>
            </a:r>
          </a:p>
          <a:p>
            <a:endParaRPr lang="it-IT" sz="2400" b="1" u="sng"/>
          </a:p>
        </p:txBody>
      </p:sp>
    </p:spTree>
    <p:extLst>
      <p:ext uri="{BB962C8B-B14F-4D97-AF65-F5344CB8AC3E}">
        <p14:creationId xmlns:p14="http://schemas.microsoft.com/office/powerpoint/2010/main" val="1911480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5123EE-BB7A-469B-90E0-B5DBDB68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Workflow esempio user </a:t>
            </a:r>
            <a:r>
              <a:rPr lang="it-IT" b="1" err="1"/>
              <a:t>application</a:t>
            </a:r>
            <a:r>
              <a:rPr lang="it-IT" b="1"/>
              <a:t> - UIO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BCD2E5-9D3F-475D-A758-0770A00E2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it-IT"/>
              <a:t>Al termine del </a:t>
            </a:r>
            <a:r>
              <a:rPr lang="it-IT" i="1"/>
              <a:t>TIMEOUT</a:t>
            </a:r>
            <a:r>
              <a:rPr lang="it-IT"/>
              <a:t> specificato, il </a:t>
            </a:r>
            <a:r>
              <a:rPr lang="it-IT" i="1"/>
              <a:t>sottosistema UIO </a:t>
            </a:r>
            <a:r>
              <a:rPr lang="it-IT"/>
              <a:t>provvederà a risvegliare il processo fornendo una </a:t>
            </a:r>
            <a:r>
              <a:rPr lang="it-IT" u="sng"/>
              <a:t>maschera</a:t>
            </a:r>
            <a:r>
              <a:rPr lang="it-IT"/>
              <a:t> indicante gli eventi rilevati sui descrittori dei file inseriti nella </a:t>
            </a:r>
            <a:r>
              <a:rPr lang="it-IT" err="1"/>
              <a:t>struct</a:t>
            </a:r>
            <a:r>
              <a:rPr lang="it-IT"/>
              <a:t>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it-IT"/>
              <a:t>Se l’evento rilevato è quello a cui eravamo interessati, ovvero la presenza di nuovi dati da leggere (POLLIN) significa che è stata rilevata un’interruzione.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it-IT"/>
              <a:t>La chiamata a </a:t>
            </a:r>
            <a:r>
              <a:rPr lang="it-IT" b="1" err="1"/>
              <a:t>read</a:t>
            </a:r>
            <a:r>
              <a:rPr lang="it-IT"/>
              <a:t> sul corrispondente descrittore del file NON sarà bloccante.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it-IT"/>
              <a:t>Gestione interruzione e chiamata </a:t>
            </a:r>
            <a:r>
              <a:rPr lang="it-IT" b="1" err="1"/>
              <a:t>write</a:t>
            </a:r>
            <a:r>
              <a:rPr lang="it-IT"/>
              <a:t> per indicare al sottosistema che l’interruzione è stata gestita e che può riabilitare le interruzioni </a:t>
            </a:r>
          </a:p>
        </p:txBody>
      </p:sp>
    </p:spTree>
    <p:extLst>
      <p:ext uri="{BB962C8B-B14F-4D97-AF65-F5344CB8AC3E}">
        <p14:creationId xmlns:p14="http://schemas.microsoft.com/office/powerpoint/2010/main" val="1382119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4.googleusercontent.com/DmDl4E5uS1Ztcn-UktCN-okmX0K4uXLqiC3Vnyss9eXLmMNq68OrkNTb4uYHbYqI4o6Z_lrWA4RbQLo1PjPV7nWUrWiORZwblYvNuxNPMLrVXNiyyk3QmHa2UQpUFZcuPIpqbMUdBeQ">
            <a:extLst>
              <a:ext uri="{FF2B5EF4-FFF2-40B4-BE49-F238E27FC236}">
                <a16:creationId xmlns:a16="http://schemas.microsoft.com/office/drawing/2014/main" id="{B2586882-F4A1-47FF-888A-D19F50A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3837"/>
            <a:ext cx="7233874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5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480EE-3159-4F47-BBBC-B8FF97129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Corso di Sistemi Embedded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F2519-FEE3-413C-A763-703D10F0E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Progetto Finale 2019</a:t>
            </a:r>
          </a:p>
        </p:txBody>
      </p:sp>
    </p:spTree>
    <p:extLst>
      <p:ext uri="{BB962C8B-B14F-4D97-AF65-F5344CB8AC3E}">
        <p14:creationId xmlns:p14="http://schemas.microsoft.com/office/powerpoint/2010/main" val="1889328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D096C-C702-4841-BEC4-4882633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Specifiche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9F033-9287-452C-9314-9F9E09C9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Scambio messaggi fra più board </a:t>
            </a:r>
            <a:r>
              <a:rPr lang="it-IT" i="1"/>
              <a:t>STM32F3 Discovery</a:t>
            </a:r>
          </a:p>
          <a:p>
            <a:r>
              <a:rPr lang="it-IT"/>
              <a:t>Una board master e più board Slave</a:t>
            </a:r>
          </a:p>
          <a:p>
            <a:r>
              <a:rPr lang="it-IT"/>
              <a:t>Connessioni punto-punto realizzate con UART</a:t>
            </a:r>
          </a:p>
          <a:p>
            <a:r>
              <a:rPr lang="it-IT"/>
              <a:t>Connessione con bus seriali I2C, SPI, CAN</a:t>
            </a:r>
          </a:p>
          <a:p>
            <a:r>
              <a:rPr lang="it-IT"/>
              <a:t>SPI utilizzato con 3 fili (clock, MISO,MOSI) e k </a:t>
            </a:r>
            <a:r>
              <a:rPr lang="it-IT" i="1"/>
              <a:t>slave select</a:t>
            </a:r>
          </a:p>
          <a:p>
            <a:r>
              <a:rPr lang="it-IT"/>
              <a:t>I2C e CAN discriminano le board tramite un </a:t>
            </a:r>
            <a:r>
              <a:rPr lang="it-IT" b="1"/>
              <a:t>campo indirizzo </a:t>
            </a:r>
            <a:r>
              <a:rPr lang="it-IT"/>
              <a:t>nel frame</a:t>
            </a:r>
          </a:p>
          <a:p>
            <a:r>
              <a:rPr lang="it-IT"/>
              <a:t>Calcolo del CRC sui frame ricevuti e trasmetti secondo standard PVS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037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38A334-27E3-445E-B797-E5D1ED1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Specifiche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56C4EB-8EBB-45EF-AD4C-9EA525DC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/>
              <a:t>Architettura software basata su due livelli:</a:t>
            </a:r>
          </a:p>
          <a:p>
            <a:pPr lvl="1"/>
            <a:r>
              <a:rPr lang="it-IT" sz="2800" b="1"/>
              <a:t>Livello I </a:t>
            </a:r>
            <a:r>
              <a:rPr lang="it-IT" sz="2800"/>
              <a:t>: si interfaccia con lo strato software HAL realizzando i driver per i quattro protocolli utilizzati</a:t>
            </a:r>
          </a:p>
          <a:p>
            <a:pPr marL="457200" lvl="1" indent="0">
              <a:buNone/>
            </a:pPr>
            <a:endParaRPr lang="it-IT" sz="2800"/>
          </a:p>
          <a:p>
            <a:pPr lvl="1"/>
            <a:r>
              <a:rPr lang="it-IT" sz="2800" b="1"/>
              <a:t>Livello II</a:t>
            </a:r>
            <a:r>
              <a:rPr lang="it-IT" sz="2800"/>
              <a:t>: fornisce all’applicativo utente delle API che astraggono l’utilizzo dei driver del livello sottostante. Le primitive SEND e RECEIVE permettono di scegliere uno o più canali per la comunicazione. </a:t>
            </a:r>
          </a:p>
        </p:txBody>
      </p:sp>
    </p:spTree>
    <p:extLst>
      <p:ext uri="{BB962C8B-B14F-4D97-AF65-F5344CB8AC3E}">
        <p14:creationId xmlns:p14="http://schemas.microsoft.com/office/powerpoint/2010/main" val="2395558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4942B-0CAA-406F-A11A-A8E80F05C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/>
              <a:t>Architettura e topologia della rete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84178-F9C6-438F-AA96-0556BA1C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431"/>
          </a:xfrm>
        </p:spPr>
        <p:txBody>
          <a:bodyPr>
            <a:normAutofit lnSpcReduction="10000"/>
          </a:bodyPr>
          <a:lstStyle/>
          <a:p>
            <a:r>
              <a:rPr lang="it-IT"/>
              <a:t>Tutti i nodi sono collegati ai 3 bus e ci sono collegamenti fra coppie di nodi con periferiche UART</a:t>
            </a:r>
          </a:p>
        </p:txBody>
      </p:sp>
      <p:pic>
        <p:nvPicPr>
          <p:cNvPr id="1026" name="Picture 2" descr="C:\Tesina Finale\Progetto Finale\images\connessioni sul bus.png">
            <a:extLst>
              <a:ext uri="{FF2B5EF4-FFF2-40B4-BE49-F238E27FC236}">
                <a16:creationId xmlns:a16="http://schemas.microsoft.com/office/drawing/2014/main" id="{253D8670-1D10-47AD-9300-44E0565F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46" y="2681056"/>
            <a:ext cx="5781907" cy="380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209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3B4A8-7529-4E40-A241-EA7E36DA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Interfacciamento al bus</a:t>
            </a:r>
            <a:r>
              <a:rPr lang="it-IT"/>
              <a:t>: I2C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C1FED7-4896-4CC8-BB54-7ED8DD81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9730"/>
          </a:xfrm>
        </p:spPr>
        <p:txBody>
          <a:bodyPr>
            <a:normAutofit/>
          </a:bodyPr>
          <a:lstStyle/>
          <a:p>
            <a:r>
              <a:rPr lang="it-IT"/>
              <a:t>I2C è un bus nativamente </a:t>
            </a:r>
            <a:r>
              <a:rPr lang="it-IT" i="1" err="1"/>
              <a:t>Multimaster-Multislave</a:t>
            </a:r>
            <a:r>
              <a:rPr lang="it-IT"/>
              <a:t>. Più nodi possono operare in modalità master o slave.</a:t>
            </a:r>
          </a:p>
          <a:p>
            <a:r>
              <a:rPr lang="it-IT"/>
              <a:t>Le STM32 permettono di utilizzare le periferiche in questa modalità. Ogni nodo deve monitorare il bus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346EB4-38FF-4BE5-8C37-5A98CBDE0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3" y="3810292"/>
            <a:ext cx="7728751" cy="24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5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00384-A8D1-4A56-88C1-D7FB9772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Interfacciamento al bus </a:t>
            </a:r>
            <a:r>
              <a:rPr lang="it-IT"/>
              <a:t>: I2C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C7358A-C9B6-45C1-8890-D918DBC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Nella soluzione realizzata si è scelto di realizzare lo schema </a:t>
            </a:r>
            <a:r>
              <a:rPr lang="it-IT" i="1"/>
              <a:t>Multimaster</a:t>
            </a:r>
          </a:p>
          <a:p>
            <a:r>
              <a:rPr lang="it-IT"/>
              <a:t>La comunicazione è stata caratterizzata in modo che ogni nodo si comporti da:</a:t>
            </a:r>
          </a:p>
          <a:p>
            <a:pPr lvl="1"/>
            <a:r>
              <a:rPr lang="it-IT" b="1"/>
              <a:t>Master I2C </a:t>
            </a:r>
            <a:r>
              <a:rPr lang="it-IT"/>
              <a:t>quando vuole effettuare un </a:t>
            </a:r>
            <a:r>
              <a:rPr lang="it-IT" i="1" u="sng"/>
              <a:t>trasferimento</a:t>
            </a:r>
            <a:r>
              <a:rPr lang="it-IT" i="1"/>
              <a:t>, </a:t>
            </a:r>
            <a:r>
              <a:rPr lang="it-IT"/>
              <a:t>necessita di conoscere l’indirizzo del nodo destinatario.</a:t>
            </a:r>
          </a:p>
          <a:p>
            <a:pPr lvl="1"/>
            <a:r>
              <a:rPr lang="it-IT" b="1"/>
              <a:t>Slave I2C </a:t>
            </a:r>
            <a:r>
              <a:rPr lang="it-IT"/>
              <a:t>quando vuole effettuare una </a:t>
            </a:r>
            <a:r>
              <a:rPr lang="it-IT" i="1" u="sng"/>
              <a:t>ricezione</a:t>
            </a:r>
            <a:r>
              <a:rPr lang="it-IT"/>
              <a:t>, non necessita dell’indirizzo del nodo mittente.</a:t>
            </a:r>
          </a:p>
        </p:txBody>
      </p:sp>
    </p:spTree>
    <p:extLst>
      <p:ext uri="{BB962C8B-B14F-4D97-AF65-F5344CB8AC3E}">
        <p14:creationId xmlns:p14="http://schemas.microsoft.com/office/powerpoint/2010/main" val="190843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5EB34A-5725-497E-B11A-813CD79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/>
              <a:t>Interfacciamento al bus</a:t>
            </a:r>
            <a:r>
              <a:rPr lang="it-IT"/>
              <a:t>: SPI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697B62-D4AB-4ECF-8178-31399A285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/>
              <a:t>SPI è un bus nativamente </a:t>
            </a:r>
            <a:r>
              <a:rPr lang="it-IT" i="1" err="1"/>
              <a:t>SingleMaster-MultiSlave</a:t>
            </a:r>
            <a:r>
              <a:rPr lang="it-IT"/>
              <a:t>. </a:t>
            </a:r>
          </a:p>
          <a:p>
            <a:r>
              <a:rPr lang="it-IT"/>
              <a:t>Le board STM32 permettono di realizzare una soluzione  </a:t>
            </a:r>
            <a:r>
              <a:rPr lang="it-IT" err="1"/>
              <a:t>Multislave</a:t>
            </a:r>
            <a:r>
              <a:rPr lang="it-IT"/>
              <a:t> con k nodi oppure Multimaster (solo due nodi).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CB8885-7B09-414E-A898-62E7CAB3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4" y="3248025"/>
            <a:ext cx="43242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43AA9-4C1B-47DD-BDF3-533645E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Interruzioni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ABE132-CE65-48A9-89E4-D3738F5C3E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45" y="3195961"/>
            <a:ext cx="9252439" cy="26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04D2CF-937A-462E-93B3-8BE1021A45B3}"/>
              </a:ext>
            </a:extLst>
          </p:cNvPr>
          <p:cNvSpPr txBox="1"/>
          <p:nvPr/>
        </p:nvSpPr>
        <p:spPr>
          <a:xfrm>
            <a:off x="838200" y="1819922"/>
            <a:ext cx="1078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Il </a:t>
            </a:r>
            <a:r>
              <a:rPr lang="it-IT" sz="2800" i="1" err="1"/>
              <a:t>process</a:t>
            </a:r>
            <a:r>
              <a:rPr lang="it-IT" sz="2800" i="1"/>
              <a:t> </a:t>
            </a:r>
            <a:r>
              <a:rPr lang="it-IT" sz="2800" i="1" err="1"/>
              <a:t>vhdl</a:t>
            </a:r>
            <a:r>
              <a:rPr lang="it-IT" sz="2800" i="1"/>
              <a:t> </a:t>
            </a:r>
            <a:r>
              <a:rPr lang="it-IT" sz="2800"/>
              <a:t>che gestisce la rilevazione dei fronti può essere schematizzato come segue: </a:t>
            </a:r>
          </a:p>
        </p:txBody>
      </p:sp>
    </p:spTree>
    <p:extLst>
      <p:ext uri="{BB962C8B-B14F-4D97-AF65-F5344CB8AC3E}">
        <p14:creationId xmlns:p14="http://schemas.microsoft.com/office/powerpoint/2010/main" val="1157996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2A782-A482-4E15-BC9B-3A90E198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Interfacciamento al bus: SPI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448BE-7B60-4802-A54E-46F66A35E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Nella soluzione presentata si è scelto lo schema </a:t>
            </a:r>
            <a:r>
              <a:rPr lang="it-IT" err="1"/>
              <a:t>Multislave</a:t>
            </a:r>
            <a:r>
              <a:rPr lang="it-IT"/>
              <a:t>.</a:t>
            </a:r>
          </a:p>
          <a:p>
            <a:r>
              <a:rPr lang="it-IT"/>
              <a:t>Solo il master necessita di conoscere l’indirizzo dello slave, sia nel caso di trasmissione che di ricezione.</a:t>
            </a:r>
          </a:p>
          <a:p>
            <a:r>
              <a:rPr lang="it-IT"/>
              <a:t>Il master utilizza più GPIO per selezionare gli Slave con </a:t>
            </a:r>
            <a:r>
              <a:rPr lang="it-IT" err="1"/>
              <a:t>SlaveSelect</a:t>
            </a:r>
            <a:endParaRPr lang="it-IT"/>
          </a:p>
          <a:p>
            <a:r>
              <a:rPr lang="it-IT"/>
              <a:t>In ogni slave, alternativamente al pin NSS è stato utilizzato un GPIO che ne emula la funzionalità, gestita però in software.</a:t>
            </a:r>
          </a:p>
        </p:txBody>
      </p:sp>
    </p:spTree>
    <p:extLst>
      <p:ext uri="{BB962C8B-B14F-4D97-AF65-F5344CB8AC3E}">
        <p14:creationId xmlns:p14="http://schemas.microsoft.com/office/powerpoint/2010/main" val="3726114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2A782-A482-4E15-BC9B-3A90E198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Arbitraggio dei bus</a:t>
            </a:r>
            <a:r>
              <a:rPr lang="it-IT"/>
              <a:t>: CAN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448BE-7B60-4802-A54E-46F66A35E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Il bus CAN è un bus esclusivamente Multimaster.</a:t>
            </a:r>
          </a:p>
          <a:p>
            <a:r>
              <a:rPr lang="it-IT"/>
              <a:t>Le competizione in trasmissione fra i nodi sono risolte con una </a:t>
            </a:r>
            <a:r>
              <a:rPr lang="it-IT" i="1"/>
              <a:t>Non-</a:t>
            </a:r>
            <a:r>
              <a:rPr lang="it-IT" i="1" err="1"/>
              <a:t>destructive</a:t>
            </a:r>
            <a:r>
              <a:rPr lang="it-IT" i="1"/>
              <a:t> </a:t>
            </a:r>
            <a:r>
              <a:rPr lang="it-IT" i="1" err="1"/>
              <a:t>bitwise</a:t>
            </a:r>
            <a:r>
              <a:rPr lang="it-IT" i="1"/>
              <a:t> </a:t>
            </a:r>
            <a:r>
              <a:rPr lang="it-IT" i="1" err="1"/>
              <a:t>arbitration</a:t>
            </a:r>
            <a:r>
              <a:rPr lang="it-IT" i="1"/>
              <a:t> </a:t>
            </a:r>
            <a:r>
              <a:rPr lang="it-IT"/>
              <a:t>(0 dominante). Nella pratica «vince» il nodo che sta trasmettendo il messaggio con ID numericamente più basso.</a:t>
            </a: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1745793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414E4A-D5B8-4751-A40A-92E7ABEE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Modalità di trasmissione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784853-B338-446A-8326-7D5D8EB7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Le trasmissioni del sistema possono essere:</a:t>
            </a:r>
          </a:p>
          <a:p>
            <a:pPr lvl="1"/>
            <a:r>
              <a:rPr lang="it-IT" b="1" err="1"/>
              <a:t>Unicast</a:t>
            </a:r>
            <a:r>
              <a:rPr lang="it-IT"/>
              <a:t>: il destinatario del messaggio è unico. Supportato da tutti i bus utilizzati</a:t>
            </a:r>
          </a:p>
          <a:p>
            <a:pPr lvl="1"/>
            <a:r>
              <a:rPr lang="it-IT" b="1"/>
              <a:t>Multicast</a:t>
            </a:r>
            <a:r>
              <a:rPr lang="it-IT"/>
              <a:t>: il messaggio viene inviato a tutti i nudi appartenenti ad un «gruppo». Solo CAN supporta questa modalità di trasmissione</a:t>
            </a:r>
          </a:p>
          <a:p>
            <a:pPr lvl="1"/>
            <a:r>
              <a:rPr lang="it-IT" b="1"/>
              <a:t>Broadcast</a:t>
            </a:r>
            <a:r>
              <a:rPr lang="it-IT"/>
              <a:t>: il nodo manda il messaggio a tutti i nodi collegati al bus. La trasmissione in questa modalità è supportata da I2C (</a:t>
            </a:r>
            <a:r>
              <a:rPr lang="it-IT" err="1"/>
              <a:t>generical</a:t>
            </a:r>
            <a:r>
              <a:rPr lang="it-IT"/>
              <a:t> call address) e da CAN, ma si è scelto di realizzarla solo con CAN.</a:t>
            </a:r>
          </a:p>
        </p:txBody>
      </p:sp>
    </p:spTree>
    <p:extLst>
      <p:ext uri="{BB962C8B-B14F-4D97-AF65-F5344CB8AC3E}">
        <p14:creationId xmlns:p14="http://schemas.microsoft.com/office/powerpoint/2010/main" val="1252510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4E5CA-5A9E-4749-AC95-BB35C8F0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degli 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10E955-E8C9-47B3-8409-81A414367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Ogni periferica gestisce il proprio indirizzo in maniera differente</a:t>
            </a:r>
          </a:p>
          <a:p>
            <a:endParaRPr lang="it-IT"/>
          </a:p>
          <a:p>
            <a:r>
              <a:rPr lang="it-IT"/>
              <a:t>Le comunicazioni delle periferiche devono rispondere ad un interfaccia unica che richiede un indirizzo unico</a:t>
            </a:r>
          </a:p>
          <a:p>
            <a:endParaRPr lang="it-IT" u="sng"/>
          </a:p>
          <a:p>
            <a:r>
              <a:rPr lang="it-IT"/>
              <a:t>E’ necessario creare uno «spazio degli indirizzi» comune a tutte le periferiche</a:t>
            </a:r>
          </a:p>
        </p:txBody>
      </p:sp>
    </p:spTree>
    <p:extLst>
      <p:ext uri="{BB962C8B-B14F-4D97-AF65-F5344CB8AC3E}">
        <p14:creationId xmlns:p14="http://schemas.microsoft.com/office/powerpoint/2010/main" val="2572409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07454-8D1D-44B7-BD87-6B6FCCA3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degli indirizzi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07B7B7E-CEEA-408E-BE1C-F287AE02E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71" y="1905524"/>
            <a:ext cx="4409166" cy="378683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0D32558-5AE3-4109-BA2B-5084E4752F0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83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Ogni periferica risponde a due indirizzi:</a:t>
            </a:r>
          </a:p>
          <a:p>
            <a:pPr lvl="1"/>
            <a:endParaRPr lang="it-IT" b="1" u="sng"/>
          </a:p>
          <a:p>
            <a:pPr lvl="1"/>
            <a:r>
              <a:rPr lang="it-IT" b="1"/>
              <a:t>NODE ADDRESS</a:t>
            </a:r>
            <a:r>
              <a:rPr lang="it-IT"/>
              <a:t>: indirizzo </a:t>
            </a:r>
            <a:r>
              <a:rPr lang="it-IT" i="1"/>
              <a:t>univoco</a:t>
            </a:r>
            <a:r>
              <a:rPr lang="it-IT"/>
              <a:t> del nodo. Utilizzato per effettuare comunicazioni </a:t>
            </a:r>
            <a:r>
              <a:rPr lang="it-IT" i="1" err="1"/>
              <a:t>unicast</a:t>
            </a:r>
            <a:r>
              <a:rPr lang="it-IT"/>
              <a:t>.</a:t>
            </a:r>
          </a:p>
          <a:p>
            <a:pPr marL="457200" lvl="1" indent="0">
              <a:buNone/>
            </a:pPr>
            <a:endParaRPr lang="it-IT"/>
          </a:p>
          <a:p>
            <a:pPr lvl="1"/>
            <a:r>
              <a:rPr lang="it-IT" b="1"/>
              <a:t>GROUP ADDRESS</a:t>
            </a:r>
            <a:r>
              <a:rPr lang="it-IT"/>
              <a:t>: indirizzo </a:t>
            </a:r>
            <a:r>
              <a:rPr lang="it-IT" i="1"/>
              <a:t>non univoco </a:t>
            </a:r>
            <a:r>
              <a:rPr lang="it-IT"/>
              <a:t>e condiviso fra tutti i nodi appartenente ad un determinato gruppo. Permette di realizzare le comunicazioni </a:t>
            </a:r>
            <a:r>
              <a:rPr lang="it-IT" i="1" err="1"/>
              <a:t>multicast</a:t>
            </a:r>
            <a:r>
              <a:rPr lang="it-IT"/>
              <a:t> con CAN.</a:t>
            </a:r>
          </a:p>
        </p:txBody>
      </p:sp>
    </p:spTree>
    <p:extLst>
      <p:ext uri="{BB962C8B-B14F-4D97-AF65-F5344CB8AC3E}">
        <p14:creationId xmlns:p14="http://schemas.microsoft.com/office/powerpoint/2010/main" val="2155645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2B5F9-FD1B-49A8-9236-91080C99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degli indirizzi</a:t>
            </a:r>
            <a:r>
              <a:rPr lang="it-IT"/>
              <a:t>: vincoli periferiche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A00012-49EF-447C-8916-70EAB740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/>
              <a:t>I2C</a:t>
            </a:r>
            <a:r>
              <a:rPr lang="it-IT"/>
              <a:t>: permette di associare alla periferica un indirizzo di </a:t>
            </a:r>
            <a:r>
              <a:rPr lang="it-IT" u="sng"/>
              <a:t>lunghezza massima 10 bit</a:t>
            </a:r>
            <a:r>
              <a:rPr lang="it-IT"/>
              <a:t>. Per effettuare la ricezione del messaggio è necessario che tutti i bit del campo address dello stesso corrispondano all'indirizzo della periferica. </a:t>
            </a:r>
          </a:p>
          <a:p>
            <a:r>
              <a:rPr lang="it-IT" b="1"/>
              <a:t>SPI</a:t>
            </a:r>
            <a:r>
              <a:rPr lang="it-IT"/>
              <a:t>: non utilizza indirizzi per identificare i nodi ma collegamenti fisici.</a:t>
            </a:r>
          </a:p>
          <a:p>
            <a:r>
              <a:rPr lang="it-IT" b="1"/>
              <a:t>CAN</a:t>
            </a:r>
            <a:r>
              <a:rPr lang="it-IT"/>
              <a:t>: non associa un indirizzo univoco al nodo poiché il messaggio è inviato sempre in broadcast e spetta al singolo nodo stabilire se è interessato o meno al messaggio mediante dei filtri (</a:t>
            </a:r>
            <a:r>
              <a:rPr lang="it-IT" b="1" i="1"/>
              <a:t>MASK</a:t>
            </a:r>
            <a:r>
              <a:rPr lang="it-IT"/>
              <a:t> o </a:t>
            </a:r>
            <a:r>
              <a:rPr lang="it-IT" b="1" i="1"/>
              <a:t>IDLIST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7358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0CC56A-29AB-4F16-BF51-D8FD96F3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degli 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280D08-B989-4C9B-8D9A-D2FB74220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Gli indirizzi ammissibili  per i nodi sono su 10 bit (limite superiore I2C).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CAN utilizza la modalità </a:t>
            </a:r>
            <a:r>
              <a:rPr lang="it-IT" b="1" i="1"/>
              <a:t>IDLIST </a:t>
            </a:r>
            <a:r>
              <a:rPr lang="it-IT"/>
              <a:t>con</a:t>
            </a:r>
            <a:r>
              <a:rPr lang="it-IT" b="1" i="1"/>
              <a:t> </a:t>
            </a:r>
            <a:r>
              <a:rPr lang="it-IT"/>
              <a:t>filtri a 16 bit (6 bit inutilizzati). Sono necessari dunque due filtri:</a:t>
            </a:r>
          </a:p>
          <a:p>
            <a:pPr lvl="1"/>
            <a:r>
              <a:rPr lang="it-IT"/>
              <a:t>Uno con l’id che funge da indirizzo del nodo</a:t>
            </a:r>
          </a:p>
          <a:p>
            <a:pPr lvl="1"/>
            <a:r>
              <a:rPr lang="it-IT"/>
              <a:t>Uno con l’id che funge da indirizzo del gruppo.</a:t>
            </a:r>
          </a:p>
          <a:p>
            <a:pPr marL="0" indent="0">
              <a:buNone/>
            </a:pPr>
            <a:r>
              <a:rPr lang="it-IT"/>
              <a:t>Per realizzare il broadcast è necessario un terzo filtro con id comune per tutti i nodi che funge da </a:t>
            </a:r>
            <a:r>
              <a:rPr lang="it-IT" i="1"/>
              <a:t>broadcast address</a:t>
            </a:r>
          </a:p>
          <a:p>
            <a:pPr marL="0" indent="0">
              <a:buNone/>
            </a:pP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1980564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0CC56A-29AB-4F16-BF51-D8FD96F3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Gestione degli 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280D08-B989-4C9B-8D9A-D2FB74220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/>
              <a:t>La codifica degli indirizzi dei gruppi non differisce dagli indirizzi dei </a:t>
            </a:r>
            <a:r>
              <a:rPr lang="it-IT" dirty="0"/>
              <a:t>nodi. </a:t>
            </a:r>
            <a:endParaRPr lang="it-IT"/>
          </a:p>
          <a:p>
            <a:pPr marL="0" indent="0">
              <a:buNone/>
            </a:pPr>
            <a:r>
              <a:rPr lang="it-IT"/>
              <a:t>Lo spazio degli indirizzi disponibile dunque va diviso fra indirizzi dei nodi e indirizzi dei gruppi:</a:t>
            </a:r>
          </a:p>
          <a:p>
            <a:pPr marL="0" indent="0" algn="ctr">
              <a:buNone/>
            </a:pPr>
            <a:r>
              <a:rPr lang="it-IT" sz="2400" i="1" err="1"/>
              <a:t>NodeAddr</a:t>
            </a:r>
            <a:r>
              <a:rPr lang="it-IT" sz="2400" i="1"/>
              <a:t> + </a:t>
            </a:r>
            <a:r>
              <a:rPr lang="it-IT" sz="2400" i="1" err="1"/>
              <a:t>GroupAddr</a:t>
            </a:r>
            <a:r>
              <a:rPr lang="it-IT" sz="2400" i="1"/>
              <a:t> = 2^10- </a:t>
            </a:r>
            <a:r>
              <a:rPr lang="it-IT" sz="2400" i="1" err="1"/>
              <a:t>BroadcastAddrCan</a:t>
            </a:r>
            <a:r>
              <a:rPr lang="it-IT" sz="2400" i="1"/>
              <a:t>- indirizzi riservati I2C</a:t>
            </a:r>
          </a:p>
          <a:p>
            <a:pPr marL="0" indent="0">
              <a:buNone/>
            </a:pPr>
            <a:endParaRPr lang="it-IT" sz="2400" i="1"/>
          </a:p>
          <a:p>
            <a:pPr marL="0" indent="0">
              <a:buNone/>
            </a:pPr>
            <a:r>
              <a:rPr lang="it-IT" sz="2400"/>
              <a:t>Questa scelta, rispetto a realizzare il </a:t>
            </a:r>
            <a:r>
              <a:rPr lang="it-IT" sz="2400" err="1"/>
              <a:t>multicast</a:t>
            </a:r>
            <a:r>
              <a:rPr lang="it-IT" sz="2400"/>
              <a:t> usando maschere per gli indirizzi, offre maggiore flessibilità nel partizionamento dei nodi in gruppi.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 i="1"/>
          </a:p>
        </p:txBody>
      </p:sp>
    </p:spTree>
    <p:extLst>
      <p:ext uri="{BB962C8B-B14F-4D97-AF65-F5344CB8AC3E}">
        <p14:creationId xmlns:p14="http://schemas.microsoft.com/office/powerpoint/2010/main" val="1123969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073A3A-CAD4-42E0-96CF-1BD71672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/>
              <a:t>Architettura software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FCCA14E-14AF-464E-8D1E-FCC07CBF3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690688"/>
            <a:ext cx="7353300" cy="4324350"/>
          </a:xfrm>
        </p:spPr>
      </p:pic>
    </p:spTree>
    <p:extLst>
      <p:ext uri="{BB962C8B-B14F-4D97-AF65-F5344CB8AC3E}">
        <p14:creationId xmlns:p14="http://schemas.microsoft.com/office/powerpoint/2010/main" val="1902573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F9295-DEBC-4883-B8CF-34679901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API </a:t>
            </a:r>
            <a:r>
              <a:rPr lang="it-IT" b="1" err="1"/>
              <a:t>Layer</a:t>
            </a:r>
            <a:endParaRPr lang="it-IT" b="1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41A0CCA-9E43-409C-AA03-FB0393188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138"/>
            <a:ext cx="9608701" cy="909637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5E6460-9762-4FD3-AD4B-2C06ACA0875F}"/>
              </a:ext>
            </a:extLst>
          </p:cNvPr>
          <p:cNvSpPr txBox="1"/>
          <p:nvPr/>
        </p:nvSpPr>
        <p:spPr>
          <a:xfrm>
            <a:off x="838200" y="2592280"/>
            <a:ext cx="10223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err="1"/>
              <a:t>CRC_Check</a:t>
            </a:r>
            <a:r>
              <a:rPr lang="it-IT"/>
              <a:t>: prende in ingresso il frame ricevuto composto da  [payload + CRC1 + CRC2], ricalcola i due CRC sul payload, li confronta con quelli presenti nel frame e li sostituisce.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err="1"/>
              <a:t>Send_CRC</a:t>
            </a:r>
            <a:r>
              <a:rPr lang="it-IT"/>
              <a:t>: prende in ingresso il Messaggio completo da inviare, la maschera dei canali si cui trasmettere, l’indirizzo del destinatario (nodo o gruppo) e la modalità di trasmissione (</a:t>
            </a:r>
            <a:r>
              <a:rPr lang="it-IT" err="1"/>
              <a:t>unicast</a:t>
            </a:r>
            <a:r>
              <a:rPr lang="it-IT"/>
              <a:t>, </a:t>
            </a:r>
            <a:r>
              <a:rPr lang="it-IT" err="1"/>
              <a:t>multicast</a:t>
            </a:r>
            <a:r>
              <a:rPr lang="it-IT"/>
              <a:t>, broadcast). Viene effettuato controllo sulla coerenza fra modalità di trasmissione e canale scelto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err="1"/>
              <a:t>Receive_CRC</a:t>
            </a:r>
            <a:r>
              <a:rPr lang="it-IT" b="1"/>
              <a:t>: </a:t>
            </a:r>
            <a:r>
              <a:rPr lang="it-IT"/>
              <a:t>prende in ingresso il buffer dove ricevere il messaggio, i canali su cui riceve e l’indirizzo del nodo dal quale effettuare la ricezione (se questa avviene in master mode per qualche periferica)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err="1"/>
              <a:t>Configure_</a:t>
            </a:r>
            <a:r>
              <a:rPr lang="it-IT" b="1" u="sng" err="1"/>
              <a:t>peripheral</a:t>
            </a:r>
            <a:r>
              <a:rPr lang="it-IT"/>
              <a:t>: prende in ingresso la maschera delle periferiche da inizializzare</a:t>
            </a:r>
          </a:p>
        </p:txBody>
      </p:sp>
    </p:spTree>
    <p:extLst>
      <p:ext uri="{BB962C8B-B14F-4D97-AF65-F5344CB8AC3E}">
        <p14:creationId xmlns:p14="http://schemas.microsoft.com/office/powerpoint/2010/main" val="102760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CA7130-0B0E-4568-970B-121B2F56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Gestione Interruzioni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5EB4BF-4575-4744-A0FB-38652D9F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200"/>
              <a:t>Gestione registro interruzioni pendenti:</a:t>
            </a:r>
          </a:p>
          <a:p>
            <a:pPr marL="0" indent="0">
              <a:buNone/>
            </a:pPr>
            <a:r>
              <a:rPr lang="it-IT"/>
              <a:t>	</a:t>
            </a:r>
            <a:r>
              <a:rPr lang="it-IT" sz="2400" err="1"/>
              <a:t>change_detected</a:t>
            </a:r>
            <a:r>
              <a:rPr lang="it-IT" sz="2400"/>
              <a:t> &lt;= </a:t>
            </a:r>
            <a:r>
              <a:rPr lang="it-IT" sz="2400" err="1"/>
              <a:t>global_intr</a:t>
            </a:r>
            <a:r>
              <a:rPr lang="it-IT" sz="2400"/>
              <a:t> </a:t>
            </a:r>
            <a:r>
              <a:rPr lang="it-IT" sz="2400">
                <a:solidFill>
                  <a:srgbClr val="0070C0"/>
                </a:solidFill>
              </a:rPr>
              <a:t>and</a:t>
            </a:r>
            <a:r>
              <a:rPr lang="it-IT" sz="2400"/>
              <a:t> </a:t>
            </a:r>
            <a:r>
              <a:rPr lang="it-IT" sz="2400" err="1"/>
              <a:t>or_reduce</a:t>
            </a:r>
            <a:r>
              <a:rPr lang="it-IT" sz="2400"/>
              <a:t>(</a:t>
            </a:r>
            <a:r>
              <a:rPr lang="it-IT" sz="2400" err="1"/>
              <a:t>changed_bits</a:t>
            </a:r>
            <a:r>
              <a:rPr lang="it-IT" sz="2400"/>
              <a:t>)</a:t>
            </a:r>
          </a:p>
          <a:p>
            <a:pPr lvl="1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970E1B-632B-4646-AC98-F19B6DA0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417"/>
            <a:ext cx="9902956" cy="31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5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C9A682-9E12-41FA-ACE7-00870F01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err="1"/>
              <a:t>Send</a:t>
            </a:r>
            <a:r>
              <a:rPr lang="it-IT" b="1"/>
              <a:t> &amp; </a:t>
            </a:r>
            <a:r>
              <a:rPr lang="it-IT" b="1" err="1"/>
              <a:t>Receive</a:t>
            </a:r>
            <a:r>
              <a:rPr lang="it-IT"/>
              <a:t>: indirizzamento SPI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1E9121-7BC5-47DB-924A-D10EF9D1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/>
              <a:t>SPI</a:t>
            </a:r>
            <a:r>
              <a:rPr lang="it-IT"/>
              <a:t> non utilizza indirizzi per la selezione dello slave con cui comunicare, ma pin fisici. Il master utilizza tanti GPIO quanti sono gli salve per controllare i segnali NSS degli stessi.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E’ necessario che il master possa effettuare la corrispondenza </a:t>
            </a:r>
          </a:p>
          <a:p>
            <a:pPr marL="0" indent="0">
              <a:buNone/>
            </a:pPr>
            <a:r>
              <a:rPr lang="it-IT"/>
              <a:t>indirizzo-pin GPIO collegato al NSS dello slave. Questa «traduzione» deve essere effettuata in software da una funzione che ha una conoscenza completa dei nodi della rete. A tal proposito è stato utilizzato lo STUB </a:t>
            </a:r>
            <a:r>
              <a:rPr lang="it-IT" b="1" i="1" err="1"/>
              <a:t>getSSPinByAddress</a:t>
            </a:r>
            <a:r>
              <a:rPr lang="it-IT" b="1" i="1"/>
              <a:t>(uint16_t address) </a:t>
            </a:r>
          </a:p>
        </p:txBody>
      </p:sp>
    </p:spTree>
    <p:extLst>
      <p:ext uri="{BB962C8B-B14F-4D97-AF65-F5344CB8AC3E}">
        <p14:creationId xmlns:p14="http://schemas.microsoft.com/office/powerpoint/2010/main" val="2146094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F491C-14B8-4275-867A-1AB7809A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Applicativo di prova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9BE125-7581-4EBC-9D41-13B39275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Vengono utilizzati due nodi. L’algoritmo eseguito ciclicamente dai due nodi è:</a:t>
            </a:r>
          </a:p>
          <a:p>
            <a:pPr marL="971550" lvl="1" indent="-514350">
              <a:buFont typeface="+mj-lt"/>
              <a:buAutoNum type="arabicParenR"/>
            </a:pPr>
            <a:r>
              <a:rPr lang="it-IT"/>
              <a:t>Ricezione Messaggio</a:t>
            </a:r>
          </a:p>
          <a:p>
            <a:pPr marL="971550" lvl="1" indent="-514350">
              <a:buFont typeface="+mj-lt"/>
              <a:buAutoNum type="arabicParenR"/>
            </a:pPr>
            <a:r>
              <a:rPr lang="it-IT"/>
              <a:t>Ricalcolo, confronto CRC e sostituzione dei CRC nel messaggio</a:t>
            </a:r>
          </a:p>
          <a:p>
            <a:pPr marL="971550" lvl="1" indent="-514350">
              <a:buFont typeface="+mj-lt"/>
              <a:buAutoNum type="arabicParenR"/>
            </a:pPr>
            <a:r>
              <a:rPr lang="it-IT"/>
              <a:t>Invio del nuovo Messaggio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Viene utilizzato un nodo Master ed un nodo Slave. Le periferiche, per come si è scelto di utilizzarle, sono identiche nel funzionamento fra i due nodi, fatta eccezione per SPI. </a:t>
            </a:r>
          </a:p>
          <a:p>
            <a:pPr marL="457200" lvl="1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727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BD52F-9556-427C-9F31-E61B09E7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Applicativo di prova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B70750-497D-4935-BEB9-E842E2E4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5" y="1594806"/>
            <a:ext cx="4001551" cy="4351338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C4A9008-E316-47C9-AFC7-9E8E3B843E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976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Il nodo Master, prima di entrare nel ciclo, inizializza il Payload del messaggio con valori random e calcola i due CRC impacchettandoli nel frame.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L’applicativo, è genericamente configurabile nelle periferiche da utilizzare e nella dimensione del payload del messaggio.</a:t>
            </a:r>
          </a:p>
        </p:txBody>
      </p:sp>
    </p:spTree>
    <p:extLst>
      <p:ext uri="{BB962C8B-B14F-4D97-AF65-F5344CB8AC3E}">
        <p14:creationId xmlns:p14="http://schemas.microsoft.com/office/powerpoint/2010/main" val="277280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3CCA85-77E1-4482-A110-A2F7DB9B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Gestione Interruzioni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E7C9E8-EFBC-4D6C-9E56-0FCBD878A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Gestione segnale interruzione verso il processore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4BFA55-1CF5-4B08-84FA-37DC91D2C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9298"/>
            <a:ext cx="8871867" cy="34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0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1D54DC-F8C4-4CC4-AE66-47B108F8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Block</a:t>
            </a:r>
            <a:r>
              <a:rPr lang="it-IT"/>
              <a:t> Design</a:t>
            </a:r>
          </a:p>
        </p:txBody>
      </p:sp>
      <p:pic>
        <p:nvPicPr>
          <p:cNvPr id="5122" name="Picture 2" descr="https://lh3.googleusercontent.com/DK0fZ1pyJChzCVhfshaWhBRSJdzJaZ-6aIzEu1GusmnLzfWxGQCtghPiZG3Ej-j3PyePo7vhrnDZFM6XEInJ_aL8rt2nduQI45gSw5rx-OiL2vrZ-lcDvvyAAmGrefoRkZpbUSFikDs">
            <a:extLst>
              <a:ext uri="{FF2B5EF4-FFF2-40B4-BE49-F238E27FC236}">
                <a16:creationId xmlns:a16="http://schemas.microsoft.com/office/drawing/2014/main" id="{3BA91449-1290-48CC-875E-9B7545508B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1125"/>
            <a:ext cx="9601604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0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40274F-DD48-48F7-8B44-CFAB97AA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Driver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02C352-B967-4451-85F9-E67C236AF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/>
              <a:t>Driver Standalone</a:t>
            </a:r>
          </a:p>
          <a:p>
            <a:r>
              <a:rPr lang="it-IT"/>
              <a:t>Driver con supporto del SO Linux:</a:t>
            </a:r>
          </a:p>
          <a:p>
            <a:pPr lvl="1"/>
            <a:r>
              <a:rPr lang="it-IT"/>
              <a:t>Kernel Mode</a:t>
            </a:r>
          </a:p>
          <a:p>
            <a:pPr lvl="1"/>
            <a:r>
              <a:rPr lang="it-IT" err="1"/>
              <a:t>Userspace</a:t>
            </a:r>
            <a:r>
              <a:rPr lang="it-IT"/>
              <a:t> I/O</a:t>
            </a:r>
          </a:p>
        </p:txBody>
      </p:sp>
    </p:spTree>
    <p:extLst>
      <p:ext uri="{BB962C8B-B14F-4D97-AF65-F5344CB8AC3E}">
        <p14:creationId xmlns:p14="http://schemas.microsoft.com/office/powerpoint/2010/main" val="22001752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Tema di Office</vt:lpstr>
      <vt:lpstr>Custom IP AXI: GPIO</vt:lpstr>
      <vt:lpstr>Connessione del componente al bus AXI</vt:lpstr>
      <vt:lpstr>Connessione del componente al bus AXI</vt:lpstr>
      <vt:lpstr>Gestione interruzioni</vt:lpstr>
      <vt:lpstr>Gestione Interruzioni</vt:lpstr>
      <vt:lpstr>Gestione Interruzioni</vt:lpstr>
      <vt:lpstr>Gestione Interruzioni</vt:lpstr>
      <vt:lpstr>Block Design</vt:lpstr>
      <vt:lpstr>Driver</vt:lpstr>
      <vt:lpstr>Driver Standalone</vt:lpstr>
      <vt:lpstr>Driver Standalone - Configurazione</vt:lpstr>
      <vt:lpstr>Driver Standalone - ISR</vt:lpstr>
      <vt:lpstr>Driver Linux – Kernel Mode</vt:lpstr>
      <vt:lpstr>Modulo Kernel</vt:lpstr>
      <vt:lpstr>Modulo Kernel</vt:lpstr>
      <vt:lpstr>Astrazione del componente GPIO </vt:lpstr>
      <vt:lpstr>Probe</vt:lpstr>
      <vt:lpstr>Probe – Chiamata a GPIO_Init</vt:lpstr>
      <vt:lpstr>GPIO_Init</vt:lpstr>
      <vt:lpstr>GPIO_Init</vt:lpstr>
      <vt:lpstr>GPIO_Init</vt:lpstr>
      <vt:lpstr>GPIO_Init</vt:lpstr>
      <vt:lpstr>GPIO_Init</vt:lpstr>
      <vt:lpstr>GPIO_Init</vt:lpstr>
      <vt:lpstr>User application: test modulo</vt:lpstr>
      <vt:lpstr>User application: workflow</vt:lpstr>
      <vt:lpstr>Driver Userspace I/O</vt:lpstr>
      <vt:lpstr>Workflow esempio user application - UIO</vt:lpstr>
      <vt:lpstr>Custom IP AXI: UART</vt:lpstr>
      <vt:lpstr>Componente UART</vt:lpstr>
      <vt:lpstr>Sezione Trasmissione</vt:lpstr>
      <vt:lpstr>Sezione Ricevitore</vt:lpstr>
      <vt:lpstr>Gestione Interruzioni</vt:lpstr>
      <vt:lpstr>Trasmissione</vt:lpstr>
      <vt:lpstr>Ricezione</vt:lpstr>
      <vt:lpstr>Block Design – Connessione componenti</vt:lpstr>
      <vt:lpstr>Driver Standalone</vt:lpstr>
      <vt:lpstr>Driver Standalone – Interrupt Handler </vt:lpstr>
      <vt:lpstr>Driver Linux - Kernel Mode</vt:lpstr>
      <vt:lpstr>Workflow esempio user application - UIO</vt:lpstr>
      <vt:lpstr>Workflow esempio user application - UIO</vt:lpstr>
      <vt:lpstr>PowerPoint Presentation</vt:lpstr>
      <vt:lpstr>Corso di Sistemi Embedded</vt:lpstr>
      <vt:lpstr>Specifiche progetto</vt:lpstr>
      <vt:lpstr>Specifiche progetto</vt:lpstr>
      <vt:lpstr>Architettura e topologia della rete</vt:lpstr>
      <vt:lpstr>Interfacciamento al bus: I2C</vt:lpstr>
      <vt:lpstr>Interfacciamento al bus : I2C</vt:lpstr>
      <vt:lpstr>Interfacciamento al bus: SPI</vt:lpstr>
      <vt:lpstr>Interfacciamento al bus: SPI</vt:lpstr>
      <vt:lpstr>Arbitraggio dei bus: CAN</vt:lpstr>
      <vt:lpstr>Modalità di trasmissione</vt:lpstr>
      <vt:lpstr>Gestione degli indirizzi</vt:lpstr>
      <vt:lpstr>Gestione degli indirizzi</vt:lpstr>
      <vt:lpstr>Gestione degli indirizzi: vincoli periferiche</vt:lpstr>
      <vt:lpstr>Gestione degli indirizzi</vt:lpstr>
      <vt:lpstr>Gestione degli indirizzi</vt:lpstr>
      <vt:lpstr>Architettura software</vt:lpstr>
      <vt:lpstr>API Layer</vt:lpstr>
      <vt:lpstr>Send &amp; Receive: indirizzamento SPI</vt:lpstr>
      <vt:lpstr>Applicativo di prova</vt:lpstr>
      <vt:lpstr>Applicativo di prova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IP AXI: GPIO</dc:title>
  <dc:creator>Michele Bevilacqua</dc:creator>
  <cp:revision>2</cp:revision>
  <dcterms:created xsi:type="dcterms:W3CDTF">2019-07-05T09:36:13Z</dcterms:created>
  <dcterms:modified xsi:type="dcterms:W3CDTF">2019-07-08T14:31:11Z</dcterms:modified>
</cp:coreProperties>
</file>